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56" r:id="rId3"/>
    <p:sldId id="257" r:id="rId4"/>
    <p:sldId id="269" r:id="rId5"/>
    <p:sldId id="272" r:id="rId6"/>
    <p:sldId id="274" r:id="rId7"/>
    <p:sldId id="275" r:id="rId8"/>
    <p:sldId id="276" r:id="rId9"/>
    <p:sldId id="273" r:id="rId10"/>
    <p:sldId id="279" r:id="rId11"/>
    <p:sldId id="277" r:id="rId12"/>
    <p:sldId id="278" r:id="rId13"/>
    <p:sldId id="270" r:id="rId14"/>
    <p:sldId id="258" r:id="rId15"/>
    <p:sldId id="280" r:id="rId16"/>
    <p:sldId id="259" r:id="rId17"/>
    <p:sldId id="260" r:id="rId18"/>
    <p:sldId id="261" r:id="rId19"/>
    <p:sldId id="262" r:id="rId20"/>
    <p:sldId id="265" r:id="rId21"/>
    <p:sldId id="266" r:id="rId22"/>
    <p:sldId id="267" r:id="rId23"/>
    <p:sldId id="26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6EB3F8B-A307-40B5-9A8B-A22DE4F8568E}" type="datetimeFigureOut">
              <a:rPr lang="en-US" smtClean="0"/>
              <a:pPr/>
              <a:t>9/24/2011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46E04-1C3A-4444-9001-86040B6CC4B3}" type="slidenum">
              <a:rPr lang="en-US" smtClean="0"/>
              <a:pPr/>
              <a:t>‹#›</a:t>
            </a:fld>
            <a:endParaRPr lang="en-US"/>
          </a:p>
        </p:txBody>
      </p:sp>
    </p:spTree>
    <p:extLst>
      <p:ext uri="{BB962C8B-B14F-4D97-AF65-F5344CB8AC3E}">
        <p14:creationId xmlns:p14="http://schemas.microsoft.com/office/powerpoint/2010/main" xmlns="" val="2868729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EB3F8B-A307-40B5-9A8B-A22DE4F8568E}" type="datetimeFigureOut">
              <a:rPr lang="en-US" smtClean="0"/>
              <a:pPr/>
              <a:t>9/24/2011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46E04-1C3A-4444-9001-86040B6CC4B3}" type="slidenum">
              <a:rPr lang="en-US" smtClean="0"/>
              <a:pPr/>
              <a:t>‹#›</a:t>
            </a:fld>
            <a:endParaRPr lang="en-US"/>
          </a:p>
        </p:txBody>
      </p:sp>
    </p:spTree>
    <p:extLst>
      <p:ext uri="{BB962C8B-B14F-4D97-AF65-F5344CB8AC3E}">
        <p14:creationId xmlns:p14="http://schemas.microsoft.com/office/powerpoint/2010/main" xmlns="" val="1154209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EB3F8B-A307-40B5-9A8B-A22DE4F8568E}" type="datetimeFigureOut">
              <a:rPr lang="en-US" smtClean="0"/>
              <a:pPr/>
              <a:t>9/24/2011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46E04-1C3A-4444-9001-86040B6CC4B3}" type="slidenum">
              <a:rPr lang="en-US" smtClean="0"/>
              <a:pPr/>
              <a:t>‹#›</a:t>
            </a:fld>
            <a:endParaRPr lang="en-US"/>
          </a:p>
        </p:txBody>
      </p:sp>
    </p:spTree>
    <p:extLst>
      <p:ext uri="{BB962C8B-B14F-4D97-AF65-F5344CB8AC3E}">
        <p14:creationId xmlns:p14="http://schemas.microsoft.com/office/powerpoint/2010/main" xmlns="" val="27223340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6EB3F8B-A307-40B5-9A8B-A22DE4F8568E}" type="datetimeFigureOut">
              <a:rPr lang="en-US" smtClean="0"/>
              <a:pPr/>
              <a:t>9/24/2011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46E04-1C3A-4444-9001-86040B6CC4B3}" type="slidenum">
              <a:rPr lang="en-US" smtClean="0"/>
              <a:pPr/>
              <a:t>‹#›</a:t>
            </a:fld>
            <a:endParaRPr lang="en-US"/>
          </a:p>
        </p:txBody>
      </p:sp>
    </p:spTree>
    <p:extLst>
      <p:ext uri="{BB962C8B-B14F-4D97-AF65-F5344CB8AC3E}">
        <p14:creationId xmlns:p14="http://schemas.microsoft.com/office/powerpoint/2010/main" xmlns="" val="39786720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6EB3F8B-A307-40B5-9A8B-A22DE4F8568E}" type="datetimeFigureOut">
              <a:rPr lang="en-US" smtClean="0"/>
              <a:pPr/>
              <a:t>9/24/2011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E46E04-1C3A-4444-9001-86040B6CC4B3}" type="slidenum">
              <a:rPr lang="en-US" smtClean="0"/>
              <a:pPr/>
              <a:t>‹#›</a:t>
            </a:fld>
            <a:endParaRPr lang="en-US"/>
          </a:p>
        </p:txBody>
      </p:sp>
    </p:spTree>
    <p:extLst>
      <p:ext uri="{BB962C8B-B14F-4D97-AF65-F5344CB8AC3E}">
        <p14:creationId xmlns:p14="http://schemas.microsoft.com/office/powerpoint/2010/main" xmlns="" val="559697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6EB3F8B-A307-40B5-9A8B-A22DE4F8568E}" type="datetimeFigureOut">
              <a:rPr lang="en-US" smtClean="0"/>
              <a:pPr/>
              <a:t>9/24/2011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E46E04-1C3A-4444-9001-86040B6CC4B3}" type="slidenum">
              <a:rPr lang="en-US" smtClean="0"/>
              <a:pPr/>
              <a:t>‹#›</a:t>
            </a:fld>
            <a:endParaRPr lang="en-US"/>
          </a:p>
        </p:txBody>
      </p:sp>
    </p:spTree>
    <p:extLst>
      <p:ext uri="{BB962C8B-B14F-4D97-AF65-F5344CB8AC3E}">
        <p14:creationId xmlns:p14="http://schemas.microsoft.com/office/powerpoint/2010/main" xmlns="" val="307925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6EB3F8B-A307-40B5-9A8B-A22DE4F8568E}" type="datetimeFigureOut">
              <a:rPr lang="en-US" smtClean="0"/>
              <a:pPr/>
              <a:t>9/24/2011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E46E04-1C3A-4444-9001-86040B6CC4B3}" type="slidenum">
              <a:rPr lang="en-US" smtClean="0"/>
              <a:pPr/>
              <a:t>‹#›</a:t>
            </a:fld>
            <a:endParaRPr lang="en-US"/>
          </a:p>
        </p:txBody>
      </p:sp>
    </p:spTree>
    <p:extLst>
      <p:ext uri="{BB962C8B-B14F-4D97-AF65-F5344CB8AC3E}">
        <p14:creationId xmlns:p14="http://schemas.microsoft.com/office/powerpoint/2010/main" xmlns="" val="1015999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6EB3F8B-A307-40B5-9A8B-A22DE4F8568E}" type="datetimeFigureOut">
              <a:rPr lang="en-US" smtClean="0"/>
              <a:pPr/>
              <a:t>9/24/2011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E46E04-1C3A-4444-9001-86040B6CC4B3}" type="slidenum">
              <a:rPr lang="en-US" smtClean="0"/>
              <a:pPr/>
              <a:t>‹#›</a:t>
            </a:fld>
            <a:endParaRPr lang="en-US"/>
          </a:p>
        </p:txBody>
      </p:sp>
    </p:spTree>
    <p:extLst>
      <p:ext uri="{BB962C8B-B14F-4D97-AF65-F5344CB8AC3E}">
        <p14:creationId xmlns:p14="http://schemas.microsoft.com/office/powerpoint/2010/main" xmlns="" val="1041483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EB3F8B-A307-40B5-9A8B-A22DE4F8568E}" type="datetimeFigureOut">
              <a:rPr lang="en-US" smtClean="0"/>
              <a:pPr/>
              <a:t>9/24/2011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E46E04-1C3A-4444-9001-86040B6CC4B3}" type="slidenum">
              <a:rPr lang="en-US" smtClean="0"/>
              <a:pPr/>
              <a:t>‹#›</a:t>
            </a:fld>
            <a:endParaRPr lang="en-US"/>
          </a:p>
        </p:txBody>
      </p:sp>
    </p:spTree>
    <p:extLst>
      <p:ext uri="{BB962C8B-B14F-4D97-AF65-F5344CB8AC3E}">
        <p14:creationId xmlns:p14="http://schemas.microsoft.com/office/powerpoint/2010/main" xmlns="" val="1140256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EB3F8B-A307-40B5-9A8B-A22DE4F8568E}" type="datetimeFigureOut">
              <a:rPr lang="en-US" smtClean="0"/>
              <a:pPr/>
              <a:t>9/24/2011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E46E04-1C3A-4444-9001-86040B6CC4B3}" type="slidenum">
              <a:rPr lang="en-US" smtClean="0"/>
              <a:pPr/>
              <a:t>‹#›</a:t>
            </a:fld>
            <a:endParaRPr lang="en-US"/>
          </a:p>
        </p:txBody>
      </p:sp>
    </p:spTree>
    <p:extLst>
      <p:ext uri="{BB962C8B-B14F-4D97-AF65-F5344CB8AC3E}">
        <p14:creationId xmlns:p14="http://schemas.microsoft.com/office/powerpoint/2010/main" xmlns="" val="4152958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6EB3F8B-A307-40B5-9A8B-A22DE4F8568E}" type="datetimeFigureOut">
              <a:rPr lang="en-US" smtClean="0"/>
              <a:pPr/>
              <a:t>9/24/2011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E46E04-1C3A-4444-9001-86040B6CC4B3}" type="slidenum">
              <a:rPr lang="en-US" smtClean="0"/>
              <a:pPr/>
              <a:t>‹#›</a:t>
            </a:fld>
            <a:endParaRPr lang="en-US"/>
          </a:p>
        </p:txBody>
      </p:sp>
    </p:spTree>
    <p:extLst>
      <p:ext uri="{BB962C8B-B14F-4D97-AF65-F5344CB8AC3E}">
        <p14:creationId xmlns:p14="http://schemas.microsoft.com/office/powerpoint/2010/main" xmlns="" val="32750474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EB3F8B-A307-40B5-9A8B-A22DE4F8568E}" type="datetimeFigureOut">
              <a:rPr lang="en-US" smtClean="0"/>
              <a:pPr/>
              <a:t>9/24/2011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E46E04-1C3A-4444-9001-86040B6CC4B3}" type="slidenum">
              <a:rPr lang="en-US" smtClean="0"/>
              <a:pPr/>
              <a:t>‹#›</a:t>
            </a:fld>
            <a:endParaRPr lang="en-US"/>
          </a:p>
        </p:txBody>
      </p:sp>
    </p:spTree>
    <p:extLst>
      <p:ext uri="{BB962C8B-B14F-4D97-AF65-F5344CB8AC3E}">
        <p14:creationId xmlns:p14="http://schemas.microsoft.com/office/powerpoint/2010/main" xmlns="" val="2460057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 4 </a:t>
            </a:r>
            <a:r>
              <a:rPr lang="en-US" dirty="0" smtClean="0"/>
              <a:t>Functions of the liver</a:t>
            </a:r>
            <a:endParaRPr lang="en-US" dirty="0"/>
          </a:p>
        </p:txBody>
      </p:sp>
      <p:pic>
        <p:nvPicPr>
          <p:cNvPr id="4" name="Picture 5" descr="healthyliver"/>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566353"/>
            <a:ext cx="9144000" cy="52926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p:cNvSpPr txBox="1"/>
          <p:nvPr/>
        </p:nvSpPr>
        <p:spPr>
          <a:xfrm>
            <a:off x="3429000" y="3810000"/>
            <a:ext cx="2362200" cy="646331"/>
          </a:xfrm>
          <a:prstGeom prst="rect">
            <a:avLst/>
          </a:prstGeom>
          <a:noFill/>
        </p:spPr>
        <p:txBody>
          <a:bodyPr wrap="square" rtlCol="0">
            <a:spAutoFit/>
          </a:bodyPr>
          <a:lstStyle/>
          <a:p>
            <a:r>
              <a:rPr lang="en-US" sz="3600" dirty="0" smtClean="0"/>
              <a:t>Ms. TRS</a:t>
            </a:r>
            <a:endParaRPr lang="en-US" sz="3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 4. 5 Role of liver in detoxification</a:t>
            </a:r>
            <a:endParaRPr lang="en-US" dirty="0"/>
          </a:p>
        </p:txBody>
      </p:sp>
      <p:sp>
        <p:nvSpPr>
          <p:cNvPr id="3" name="Content Placeholder 2"/>
          <p:cNvSpPr>
            <a:spLocks noGrp="1"/>
          </p:cNvSpPr>
          <p:nvPr>
            <p:ph idx="1"/>
          </p:nvPr>
        </p:nvSpPr>
        <p:spPr/>
        <p:txBody>
          <a:bodyPr/>
          <a:lstStyle/>
          <a:p>
            <a:pPr>
              <a:buFont typeface="Wingdings" pitchFamily="2" charset="2"/>
              <a:buNone/>
            </a:pPr>
            <a:r>
              <a:rPr lang="en-US" b="1" i="1" dirty="0" smtClean="0"/>
              <a:t>Detoxification:</a:t>
            </a:r>
          </a:p>
          <a:p>
            <a:r>
              <a:rPr lang="en-US" dirty="0" smtClean="0"/>
              <a:t>Responsible for the removal of many substances toxic to the body.</a:t>
            </a:r>
          </a:p>
          <a:p>
            <a:r>
              <a:rPr lang="en-US" b="1" i="1" dirty="0" smtClean="0"/>
              <a:t>Examples:</a:t>
            </a:r>
          </a:p>
          <a:p>
            <a:pPr lvl="1"/>
            <a:r>
              <a:rPr lang="en-US" dirty="0" smtClean="0"/>
              <a:t>Ethanol</a:t>
            </a:r>
          </a:p>
          <a:p>
            <a:pPr lvl="1"/>
            <a:r>
              <a:rPr lang="en-US" dirty="0" smtClean="0"/>
              <a:t>Food preservatives</a:t>
            </a:r>
          </a:p>
          <a:p>
            <a:pPr lvl="1"/>
            <a:r>
              <a:rPr lang="en-US" dirty="0" smtClean="0"/>
              <a:t>Pesticides/herbicides</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 4. 6 Erythrocyte and hemoglobin breakdown</a:t>
            </a:r>
            <a:endParaRPr lang="en-US" dirty="0"/>
          </a:p>
        </p:txBody>
      </p:sp>
      <p:sp>
        <p:nvSpPr>
          <p:cNvPr id="4" name="Text Box 7"/>
          <p:cNvSpPr txBox="1">
            <a:spLocks noChangeArrowheads="1"/>
          </p:cNvSpPr>
          <p:nvPr/>
        </p:nvSpPr>
        <p:spPr bwMode="auto">
          <a:xfrm>
            <a:off x="838200" y="2362200"/>
            <a:ext cx="7847012" cy="822325"/>
          </a:xfrm>
          <a:prstGeom prst="rect">
            <a:avLst/>
          </a:prstGeom>
          <a:noFill/>
          <a:ln w="9525">
            <a:noFill/>
            <a:miter lim="800000"/>
            <a:headEnd/>
            <a:tailEnd/>
          </a:ln>
        </p:spPr>
        <p:txBody>
          <a:bodyPr>
            <a:spAutoFit/>
          </a:bodyPr>
          <a:lstStyle/>
          <a:p>
            <a:pPr>
              <a:buFontTx/>
              <a:buChar char="•"/>
            </a:pPr>
            <a:r>
              <a:rPr lang="en-GB" sz="2400"/>
              <a:t> Senescent erythrocytes are removed by phagocytic 	cells in the spleen, liver and bone marrow, or…</a:t>
            </a:r>
            <a:endParaRPr lang="en-US" sz="2400"/>
          </a:p>
        </p:txBody>
      </p:sp>
      <p:sp>
        <p:nvSpPr>
          <p:cNvPr id="5" name="Text Box 8"/>
          <p:cNvSpPr txBox="1">
            <a:spLocks noChangeArrowheads="1"/>
          </p:cNvSpPr>
          <p:nvPr/>
        </p:nvSpPr>
        <p:spPr bwMode="auto">
          <a:xfrm>
            <a:off x="838200" y="3313112"/>
            <a:ext cx="7847012" cy="822325"/>
          </a:xfrm>
          <a:prstGeom prst="rect">
            <a:avLst/>
          </a:prstGeom>
          <a:noFill/>
          <a:ln w="9525">
            <a:noFill/>
            <a:miter lim="800000"/>
            <a:headEnd/>
            <a:tailEnd/>
          </a:ln>
        </p:spPr>
        <p:txBody>
          <a:bodyPr>
            <a:spAutoFit/>
          </a:bodyPr>
          <a:lstStyle/>
          <a:p>
            <a:pPr>
              <a:buFontTx/>
              <a:buChar char="•"/>
            </a:pPr>
            <a:r>
              <a:rPr lang="en-GB" sz="2400"/>
              <a:t> … they may rupture, releasing haemoglobin into the 	plasma </a:t>
            </a:r>
            <a:endParaRPr lang="en-US" sz="2400"/>
          </a:p>
        </p:txBody>
      </p:sp>
      <p:sp>
        <p:nvSpPr>
          <p:cNvPr id="6" name="Text Box 10"/>
          <p:cNvSpPr txBox="1">
            <a:spLocks noChangeArrowheads="1"/>
          </p:cNvSpPr>
          <p:nvPr/>
        </p:nvSpPr>
        <p:spPr bwMode="auto">
          <a:xfrm>
            <a:off x="838200" y="4349750"/>
            <a:ext cx="7847012" cy="1187450"/>
          </a:xfrm>
          <a:prstGeom prst="rect">
            <a:avLst/>
          </a:prstGeom>
          <a:noFill/>
          <a:ln w="9525">
            <a:noFill/>
            <a:miter lim="800000"/>
            <a:headEnd/>
            <a:tailEnd/>
          </a:ln>
        </p:spPr>
        <p:txBody>
          <a:bodyPr>
            <a:spAutoFit/>
          </a:bodyPr>
          <a:lstStyle/>
          <a:p>
            <a:pPr>
              <a:buFontTx/>
              <a:buChar char="•"/>
            </a:pPr>
            <a:r>
              <a:rPr lang="en-GB" sz="2400" dirty="0"/>
              <a:t> Haemoglobin is removed from the plasma by 	</a:t>
            </a:r>
            <a:r>
              <a:rPr lang="en-GB" sz="2400" dirty="0" err="1"/>
              <a:t>phagocytic</a:t>
            </a:r>
            <a:r>
              <a:rPr lang="en-GB" sz="2400" dirty="0"/>
              <a:t> cells in the walls of the sinusoids, 	called </a:t>
            </a:r>
            <a:r>
              <a:rPr lang="en-GB" sz="2400" i="1" dirty="0" err="1"/>
              <a:t>Kupffer</a:t>
            </a:r>
            <a:r>
              <a:rPr lang="en-GB" sz="2400" i="1" dirty="0"/>
              <a:t> cells</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8438" y="225425"/>
            <a:ext cx="8783637" cy="6421438"/>
          </a:xfrm>
          <a:custGeom>
            <a:avLst/>
            <a:gdLst>
              <a:gd name="T0" fmla="*/ 3067 w 5472"/>
              <a:gd name="T1" fmla="*/ 62 h 4045"/>
              <a:gd name="T2" fmla="*/ 4569 w 5472"/>
              <a:gd name="T3" fmla="*/ 62 h 4045"/>
              <a:gd name="T4" fmla="*/ 4541 w 5472"/>
              <a:gd name="T5" fmla="*/ 147 h 4045"/>
              <a:gd name="T6" fmla="*/ 4513 w 5472"/>
              <a:gd name="T7" fmla="*/ 232 h 4045"/>
              <a:gd name="T8" fmla="*/ 4513 w 5472"/>
              <a:gd name="T9" fmla="*/ 402 h 4045"/>
              <a:gd name="T10" fmla="*/ 4711 w 5472"/>
              <a:gd name="T11" fmla="*/ 487 h 4045"/>
              <a:gd name="T12" fmla="*/ 4910 w 5472"/>
              <a:gd name="T13" fmla="*/ 459 h 4045"/>
              <a:gd name="T14" fmla="*/ 4966 w 5472"/>
              <a:gd name="T15" fmla="*/ 317 h 4045"/>
              <a:gd name="T16" fmla="*/ 4910 w 5472"/>
              <a:gd name="T17" fmla="*/ 147 h 4045"/>
              <a:gd name="T18" fmla="*/ 4881 w 5472"/>
              <a:gd name="T19" fmla="*/ 90 h 4045"/>
              <a:gd name="T20" fmla="*/ 5023 w 5472"/>
              <a:gd name="T21" fmla="*/ 90 h 4045"/>
              <a:gd name="T22" fmla="*/ 5306 w 5472"/>
              <a:gd name="T23" fmla="*/ 119 h 4045"/>
              <a:gd name="T24" fmla="*/ 5448 w 5472"/>
              <a:gd name="T25" fmla="*/ 260 h 4045"/>
              <a:gd name="T26" fmla="*/ 5448 w 5472"/>
              <a:gd name="T27" fmla="*/ 1054 h 4045"/>
              <a:gd name="T28" fmla="*/ 5448 w 5472"/>
              <a:gd name="T29" fmla="*/ 2301 h 4045"/>
              <a:gd name="T30" fmla="*/ 5448 w 5472"/>
              <a:gd name="T31" fmla="*/ 3492 h 4045"/>
              <a:gd name="T32" fmla="*/ 5335 w 5472"/>
              <a:gd name="T33" fmla="*/ 3946 h 4045"/>
              <a:gd name="T34" fmla="*/ 4995 w 5472"/>
              <a:gd name="T35" fmla="*/ 4031 h 4045"/>
              <a:gd name="T36" fmla="*/ 3719 w 5472"/>
              <a:gd name="T37" fmla="*/ 4031 h 4045"/>
              <a:gd name="T38" fmla="*/ 884 w 5472"/>
              <a:gd name="T39" fmla="*/ 4031 h 4045"/>
              <a:gd name="T40" fmla="*/ 289 w 5472"/>
              <a:gd name="T41" fmla="*/ 4002 h 4045"/>
              <a:gd name="T42" fmla="*/ 62 w 5472"/>
              <a:gd name="T43" fmla="*/ 3889 h 4045"/>
              <a:gd name="T44" fmla="*/ 5 w 5472"/>
              <a:gd name="T45" fmla="*/ 3492 h 4045"/>
              <a:gd name="T46" fmla="*/ 33 w 5472"/>
              <a:gd name="T47" fmla="*/ 1451 h 4045"/>
              <a:gd name="T48" fmla="*/ 62 w 5472"/>
              <a:gd name="T49" fmla="*/ 317 h 4045"/>
              <a:gd name="T50" fmla="*/ 232 w 5472"/>
              <a:gd name="T51" fmla="*/ 62 h 4045"/>
              <a:gd name="T52" fmla="*/ 544 w 5472"/>
              <a:gd name="T53" fmla="*/ 5 h 4045"/>
              <a:gd name="T54" fmla="*/ 1961 w 5472"/>
              <a:gd name="T55" fmla="*/ 34 h 4045"/>
              <a:gd name="T56" fmla="*/ 3067 w 5472"/>
              <a:gd name="T57" fmla="*/ 62 h 404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72"/>
              <a:gd name="T88" fmla="*/ 0 h 4045"/>
              <a:gd name="T89" fmla="*/ 5472 w 5472"/>
              <a:gd name="T90" fmla="*/ 4045 h 404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72" h="4045">
                <a:moveTo>
                  <a:pt x="3067" y="62"/>
                </a:moveTo>
                <a:cubicBezTo>
                  <a:pt x="3502" y="67"/>
                  <a:pt x="4323" y="48"/>
                  <a:pt x="4569" y="62"/>
                </a:cubicBezTo>
                <a:cubicBezTo>
                  <a:pt x="4815" y="76"/>
                  <a:pt x="4550" y="119"/>
                  <a:pt x="4541" y="147"/>
                </a:cubicBezTo>
                <a:cubicBezTo>
                  <a:pt x="4532" y="175"/>
                  <a:pt x="4518" y="190"/>
                  <a:pt x="4513" y="232"/>
                </a:cubicBezTo>
                <a:cubicBezTo>
                  <a:pt x="4508" y="274"/>
                  <a:pt x="4480" y="360"/>
                  <a:pt x="4513" y="402"/>
                </a:cubicBezTo>
                <a:cubicBezTo>
                  <a:pt x="4546" y="444"/>
                  <a:pt x="4645" y="478"/>
                  <a:pt x="4711" y="487"/>
                </a:cubicBezTo>
                <a:cubicBezTo>
                  <a:pt x="4777" y="496"/>
                  <a:pt x="4867" y="487"/>
                  <a:pt x="4910" y="459"/>
                </a:cubicBezTo>
                <a:cubicBezTo>
                  <a:pt x="4953" y="431"/>
                  <a:pt x="4966" y="369"/>
                  <a:pt x="4966" y="317"/>
                </a:cubicBezTo>
                <a:cubicBezTo>
                  <a:pt x="4966" y="265"/>
                  <a:pt x="4924" y="185"/>
                  <a:pt x="4910" y="147"/>
                </a:cubicBezTo>
                <a:cubicBezTo>
                  <a:pt x="4896" y="109"/>
                  <a:pt x="4862" y="100"/>
                  <a:pt x="4881" y="90"/>
                </a:cubicBezTo>
                <a:cubicBezTo>
                  <a:pt x="4900" y="80"/>
                  <a:pt x="4952" y="85"/>
                  <a:pt x="5023" y="90"/>
                </a:cubicBezTo>
                <a:cubicBezTo>
                  <a:pt x="5094" y="95"/>
                  <a:pt x="5235" y="91"/>
                  <a:pt x="5306" y="119"/>
                </a:cubicBezTo>
                <a:cubicBezTo>
                  <a:pt x="5377" y="147"/>
                  <a:pt x="5424" y="104"/>
                  <a:pt x="5448" y="260"/>
                </a:cubicBezTo>
                <a:cubicBezTo>
                  <a:pt x="5472" y="416"/>
                  <a:pt x="5448" y="714"/>
                  <a:pt x="5448" y="1054"/>
                </a:cubicBezTo>
                <a:cubicBezTo>
                  <a:pt x="5448" y="1394"/>
                  <a:pt x="5448" y="1895"/>
                  <a:pt x="5448" y="2301"/>
                </a:cubicBezTo>
                <a:cubicBezTo>
                  <a:pt x="5448" y="2707"/>
                  <a:pt x="5467" y="3218"/>
                  <a:pt x="5448" y="3492"/>
                </a:cubicBezTo>
                <a:cubicBezTo>
                  <a:pt x="5429" y="3766"/>
                  <a:pt x="5411" y="3856"/>
                  <a:pt x="5335" y="3946"/>
                </a:cubicBezTo>
                <a:cubicBezTo>
                  <a:pt x="5259" y="4036"/>
                  <a:pt x="5264" y="4017"/>
                  <a:pt x="4995" y="4031"/>
                </a:cubicBezTo>
                <a:cubicBezTo>
                  <a:pt x="4726" y="4045"/>
                  <a:pt x="4404" y="4031"/>
                  <a:pt x="3719" y="4031"/>
                </a:cubicBezTo>
                <a:cubicBezTo>
                  <a:pt x="3034" y="4031"/>
                  <a:pt x="1456" y="4036"/>
                  <a:pt x="884" y="4031"/>
                </a:cubicBezTo>
                <a:cubicBezTo>
                  <a:pt x="312" y="4026"/>
                  <a:pt x="426" y="4026"/>
                  <a:pt x="289" y="4002"/>
                </a:cubicBezTo>
                <a:cubicBezTo>
                  <a:pt x="152" y="3978"/>
                  <a:pt x="109" y="3974"/>
                  <a:pt x="62" y="3889"/>
                </a:cubicBezTo>
                <a:cubicBezTo>
                  <a:pt x="15" y="3804"/>
                  <a:pt x="10" y="3898"/>
                  <a:pt x="5" y="3492"/>
                </a:cubicBezTo>
                <a:cubicBezTo>
                  <a:pt x="0" y="3086"/>
                  <a:pt x="24" y="1980"/>
                  <a:pt x="33" y="1451"/>
                </a:cubicBezTo>
                <a:cubicBezTo>
                  <a:pt x="42" y="922"/>
                  <a:pt x="29" y="548"/>
                  <a:pt x="62" y="317"/>
                </a:cubicBezTo>
                <a:cubicBezTo>
                  <a:pt x="95" y="86"/>
                  <a:pt x="152" y="114"/>
                  <a:pt x="232" y="62"/>
                </a:cubicBezTo>
                <a:cubicBezTo>
                  <a:pt x="312" y="10"/>
                  <a:pt x="256" y="10"/>
                  <a:pt x="544" y="5"/>
                </a:cubicBezTo>
                <a:cubicBezTo>
                  <a:pt x="832" y="0"/>
                  <a:pt x="1536" y="25"/>
                  <a:pt x="1961" y="34"/>
                </a:cubicBezTo>
                <a:cubicBezTo>
                  <a:pt x="2386" y="43"/>
                  <a:pt x="2632" y="57"/>
                  <a:pt x="3067" y="62"/>
                </a:cubicBezTo>
                <a:close/>
              </a:path>
            </a:pathLst>
          </a:custGeom>
          <a:solidFill>
            <a:srgbClr val="F8F8F8"/>
          </a:solidFill>
          <a:ln w="9525">
            <a:solidFill>
              <a:schemeClr val="tx1"/>
            </a:solidFill>
            <a:round/>
            <a:headEnd/>
            <a:tailEnd/>
          </a:ln>
        </p:spPr>
        <p:txBody>
          <a:bodyPr/>
          <a:lstStyle/>
          <a:p>
            <a:endParaRPr lang="en-US"/>
          </a:p>
        </p:txBody>
      </p:sp>
      <p:sp>
        <p:nvSpPr>
          <p:cNvPr id="5" name="Text Box 9"/>
          <p:cNvSpPr txBox="1">
            <a:spLocks noChangeArrowheads="1"/>
          </p:cNvSpPr>
          <p:nvPr/>
        </p:nvSpPr>
        <p:spPr bwMode="auto">
          <a:xfrm>
            <a:off x="295275" y="2124075"/>
            <a:ext cx="1981200" cy="701675"/>
          </a:xfrm>
          <a:prstGeom prst="rect">
            <a:avLst/>
          </a:prstGeom>
          <a:noFill/>
          <a:ln w="9525">
            <a:noFill/>
            <a:miter lim="800000"/>
            <a:headEnd/>
            <a:tailEnd/>
          </a:ln>
        </p:spPr>
        <p:txBody>
          <a:bodyPr>
            <a:spAutoFit/>
          </a:bodyPr>
          <a:lstStyle/>
          <a:p>
            <a:r>
              <a:rPr lang="en-GB"/>
              <a:t>In the Kupffer cells…</a:t>
            </a:r>
            <a:endParaRPr lang="en-US"/>
          </a:p>
        </p:txBody>
      </p:sp>
      <p:sp>
        <p:nvSpPr>
          <p:cNvPr id="6" name="Text Box 10"/>
          <p:cNvSpPr txBox="1">
            <a:spLocks noChangeArrowheads="1"/>
          </p:cNvSpPr>
          <p:nvPr/>
        </p:nvSpPr>
        <p:spPr bwMode="auto">
          <a:xfrm>
            <a:off x="296863" y="2800350"/>
            <a:ext cx="1984375" cy="457200"/>
          </a:xfrm>
          <a:prstGeom prst="rect">
            <a:avLst/>
          </a:prstGeom>
          <a:noFill/>
          <a:ln w="9525">
            <a:noFill/>
            <a:miter lim="800000"/>
            <a:headEnd/>
            <a:tailEnd/>
          </a:ln>
        </p:spPr>
        <p:txBody>
          <a:bodyPr wrap="none">
            <a:spAutoFit/>
          </a:bodyPr>
          <a:lstStyle/>
          <a:p>
            <a:r>
              <a:rPr lang="en-GB" sz="2400"/>
              <a:t>Haemoglobin</a:t>
            </a:r>
            <a:endParaRPr lang="en-US" sz="2400"/>
          </a:p>
        </p:txBody>
      </p:sp>
      <p:sp>
        <p:nvSpPr>
          <p:cNvPr id="7" name="Text Box 11"/>
          <p:cNvSpPr txBox="1">
            <a:spLocks noChangeArrowheads="1"/>
          </p:cNvSpPr>
          <p:nvPr/>
        </p:nvSpPr>
        <p:spPr bwMode="auto">
          <a:xfrm>
            <a:off x="3281363" y="1179513"/>
            <a:ext cx="1635125" cy="762000"/>
          </a:xfrm>
          <a:prstGeom prst="rect">
            <a:avLst/>
          </a:prstGeom>
          <a:noFill/>
          <a:ln w="9525">
            <a:noFill/>
            <a:miter lim="800000"/>
            <a:headEnd/>
            <a:tailEnd/>
          </a:ln>
        </p:spPr>
        <p:txBody>
          <a:bodyPr wrap="none">
            <a:spAutoFit/>
          </a:bodyPr>
          <a:lstStyle/>
          <a:p>
            <a:pPr algn="ctr"/>
            <a:r>
              <a:rPr lang="en-GB" sz="2400"/>
              <a:t>Globins</a:t>
            </a:r>
          </a:p>
          <a:p>
            <a:pPr algn="ctr"/>
            <a:r>
              <a:rPr lang="en-GB"/>
              <a:t>(protein part)</a:t>
            </a:r>
            <a:endParaRPr lang="en-US"/>
          </a:p>
        </p:txBody>
      </p:sp>
      <p:sp>
        <p:nvSpPr>
          <p:cNvPr id="8" name="Text Box 13"/>
          <p:cNvSpPr txBox="1">
            <a:spLocks noChangeArrowheads="1"/>
          </p:cNvSpPr>
          <p:nvPr/>
        </p:nvSpPr>
        <p:spPr bwMode="auto">
          <a:xfrm>
            <a:off x="5956300" y="1179513"/>
            <a:ext cx="1846263" cy="457200"/>
          </a:xfrm>
          <a:prstGeom prst="rect">
            <a:avLst/>
          </a:prstGeom>
          <a:noFill/>
          <a:ln w="9525">
            <a:noFill/>
            <a:miter lim="800000"/>
            <a:headEnd/>
            <a:tailEnd/>
          </a:ln>
        </p:spPr>
        <p:txBody>
          <a:bodyPr wrap="none">
            <a:spAutoFit/>
          </a:bodyPr>
          <a:lstStyle/>
          <a:p>
            <a:pPr algn="ctr"/>
            <a:r>
              <a:rPr lang="en-GB" sz="2400"/>
              <a:t>Amino acids</a:t>
            </a:r>
          </a:p>
        </p:txBody>
      </p:sp>
      <p:sp>
        <p:nvSpPr>
          <p:cNvPr id="9" name="Text Box 14"/>
          <p:cNvSpPr txBox="1">
            <a:spLocks noChangeArrowheads="1"/>
          </p:cNvSpPr>
          <p:nvPr/>
        </p:nvSpPr>
        <p:spPr bwMode="auto">
          <a:xfrm>
            <a:off x="5522913" y="2352675"/>
            <a:ext cx="2649537" cy="1066800"/>
          </a:xfrm>
          <a:prstGeom prst="rect">
            <a:avLst/>
          </a:prstGeom>
          <a:noFill/>
          <a:ln w="9525">
            <a:noFill/>
            <a:miter lim="800000"/>
            <a:headEnd/>
            <a:tailEnd/>
          </a:ln>
        </p:spPr>
        <p:txBody>
          <a:bodyPr wrap="none">
            <a:spAutoFit/>
          </a:bodyPr>
          <a:lstStyle/>
          <a:p>
            <a:pPr algn="ctr"/>
            <a:r>
              <a:rPr lang="en-GB" sz="2400"/>
              <a:t>Iron</a:t>
            </a:r>
          </a:p>
          <a:p>
            <a:pPr algn="ctr"/>
            <a:r>
              <a:rPr lang="en-GB"/>
              <a:t>(sent to bone marrow </a:t>
            </a:r>
          </a:p>
          <a:p>
            <a:pPr algn="ctr"/>
            <a:r>
              <a:rPr lang="en-GB"/>
              <a:t>via blood&amp; recycled)</a:t>
            </a:r>
            <a:endParaRPr lang="en-US"/>
          </a:p>
        </p:txBody>
      </p:sp>
      <p:sp>
        <p:nvSpPr>
          <p:cNvPr id="10" name="Text Box 15"/>
          <p:cNvSpPr txBox="1">
            <a:spLocks noChangeArrowheads="1"/>
          </p:cNvSpPr>
          <p:nvPr/>
        </p:nvSpPr>
        <p:spPr bwMode="auto">
          <a:xfrm>
            <a:off x="5651500" y="4194175"/>
            <a:ext cx="2016125" cy="1066800"/>
          </a:xfrm>
          <a:prstGeom prst="rect">
            <a:avLst/>
          </a:prstGeom>
          <a:noFill/>
          <a:ln w="9525">
            <a:noFill/>
            <a:miter lim="800000"/>
            <a:headEnd/>
            <a:tailEnd/>
          </a:ln>
        </p:spPr>
        <p:txBody>
          <a:bodyPr wrap="none">
            <a:spAutoFit/>
          </a:bodyPr>
          <a:lstStyle/>
          <a:p>
            <a:pPr algn="ctr"/>
            <a:r>
              <a:rPr lang="en-GB" sz="2400"/>
              <a:t>Bile pigments</a:t>
            </a:r>
          </a:p>
          <a:p>
            <a:pPr algn="ctr"/>
            <a:r>
              <a:rPr lang="en-GB"/>
              <a:t>(formed from</a:t>
            </a:r>
          </a:p>
          <a:p>
            <a:pPr algn="ctr"/>
            <a:r>
              <a:rPr lang="en-GB"/>
              <a:t>porphyrin ring)</a:t>
            </a:r>
            <a:endParaRPr lang="en-US"/>
          </a:p>
        </p:txBody>
      </p:sp>
      <p:sp>
        <p:nvSpPr>
          <p:cNvPr id="11" name="Line 16"/>
          <p:cNvSpPr>
            <a:spLocks noChangeShapeType="1"/>
          </p:cNvSpPr>
          <p:nvPr/>
        </p:nvSpPr>
        <p:spPr bwMode="auto">
          <a:xfrm flipV="1">
            <a:off x="2411413" y="1989138"/>
            <a:ext cx="946150" cy="1125537"/>
          </a:xfrm>
          <a:prstGeom prst="line">
            <a:avLst/>
          </a:prstGeom>
          <a:noFill/>
          <a:ln w="28575">
            <a:solidFill>
              <a:schemeClr val="tx1"/>
            </a:solidFill>
            <a:round/>
            <a:headEnd/>
            <a:tailEnd type="triangle" w="med" len="med"/>
          </a:ln>
        </p:spPr>
        <p:txBody>
          <a:bodyPr/>
          <a:lstStyle/>
          <a:p>
            <a:endParaRPr lang="en-US"/>
          </a:p>
        </p:txBody>
      </p:sp>
      <p:sp>
        <p:nvSpPr>
          <p:cNvPr id="12" name="Line 18"/>
          <p:cNvSpPr>
            <a:spLocks noChangeShapeType="1"/>
          </p:cNvSpPr>
          <p:nvPr/>
        </p:nvSpPr>
        <p:spPr bwMode="auto">
          <a:xfrm>
            <a:off x="4976813" y="1449388"/>
            <a:ext cx="855662" cy="0"/>
          </a:xfrm>
          <a:prstGeom prst="line">
            <a:avLst/>
          </a:prstGeom>
          <a:noFill/>
          <a:ln w="28575">
            <a:solidFill>
              <a:schemeClr val="tx1"/>
            </a:solidFill>
            <a:round/>
            <a:headEnd/>
            <a:tailEnd type="triangle" w="med" len="med"/>
          </a:ln>
        </p:spPr>
        <p:txBody>
          <a:bodyPr/>
          <a:lstStyle/>
          <a:p>
            <a:endParaRPr lang="en-US"/>
          </a:p>
        </p:txBody>
      </p:sp>
      <p:sp>
        <p:nvSpPr>
          <p:cNvPr id="13" name="Line 19"/>
          <p:cNvSpPr>
            <a:spLocks noChangeShapeType="1"/>
          </p:cNvSpPr>
          <p:nvPr/>
        </p:nvSpPr>
        <p:spPr bwMode="auto">
          <a:xfrm flipV="1">
            <a:off x="5246688" y="3384550"/>
            <a:ext cx="450850" cy="450850"/>
          </a:xfrm>
          <a:prstGeom prst="line">
            <a:avLst/>
          </a:prstGeom>
          <a:noFill/>
          <a:ln w="28575">
            <a:solidFill>
              <a:schemeClr val="tx1"/>
            </a:solidFill>
            <a:round/>
            <a:headEnd/>
            <a:tailEnd type="triangle" w="med" len="med"/>
          </a:ln>
        </p:spPr>
        <p:txBody>
          <a:bodyPr/>
          <a:lstStyle/>
          <a:p>
            <a:endParaRPr lang="en-US"/>
          </a:p>
        </p:txBody>
      </p:sp>
      <p:sp>
        <p:nvSpPr>
          <p:cNvPr id="14" name="Line 20"/>
          <p:cNvSpPr>
            <a:spLocks noChangeShapeType="1"/>
          </p:cNvSpPr>
          <p:nvPr/>
        </p:nvSpPr>
        <p:spPr bwMode="auto">
          <a:xfrm>
            <a:off x="5246688" y="3835400"/>
            <a:ext cx="450850" cy="449263"/>
          </a:xfrm>
          <a:prstGeom prst="line">
            <a:avLst/>
          </a:prstGeom>
          <a:noFill/>
          <a:ln w="28575">
            <a:solidFill>
              <a:schemeClr val="tx1"/>
            </a:solidFill>
            <a:round/>
            <a:headEnd/>
            <a:tailEnd type="triangle" w="med" len="med"/>
          </a:ln>
        </p:spPr>
        <p:txBody>
          <a:bodyPr/>
          <a:lstStyle/>
          <a:p>
            <a:endParaRPr lang="en-US"/>
          </a:p>
        </p:txBody>
      </p:sp>
      <p:pic>
        <p:nvPicPr>
          <p:cNvPr id="15" name="Picture 21" descr="haem group"/>
          <p:cNvPicPr>
            <a:picLocks noChangeAspect="1" noChangeArrowheads="1"/>
          </p:cNvPicPr>
          <p:nvPr/>
        </p:nvPicPr>
        <p:blipFill>
          <a:blip r:embed="rId2" cstate="print"/>
          <a:srcRect/>
          <a:stretch>
            <a:fillRect/>
          </a:stretch>
        </p:blipFill>
        <p:spPr bwMode="auto">
          <a:xfrm>
            <a:off x="522288" y="4014788"/>
            <a:ext cx="3060700" cy="2501900"/>
          </a:xfrm>
          <a:prstGeom prst="rect">
            <a:avLst/>
          </a:prstGeom>
          <a:noFill/>
          <a:ln w="9525">
            <a:noFill/>
            <a:miter lim="800000"/>
            <a:headEnd/>
            <a:tailEnd/>
          </a:ln>
        </p:spPr>
      </p:pic>
      <p:sp>
        <p:nvSpPr>
          <p:cNvPr id="16" name="Text Box 12"/>
          <p:cNvSpPr txBox="1">
            <a:spLocks noChangeArrowheads="1"/>
          </p:cNvSpPr>
          <p:nvPr/>
        </p:nvSpPr>
        <p:spPr bwMode="auto">
          <a:xfrm>
            <a:off x="3125788" y="3609975"/>
            <a:ext cx="2171700" cy="1371600"/>
          </a:xfrm>
          <a:prstGeom prst="rect">
            <a:avLst/>
          </a:prstGeom>
          <a:noFill/>
          <a:ln w="9525">
            <a:noFill/>
            <a:miter lim="800000"/>
            <a:headEnd/>
            <a:tailEnd/>
          </a:ln>
        </p:spPr>
        <p:txBody>
          <a:bodyPr wrap="none">
            <a:spAutoFit/>
          </a:bodyPr>
          <a:lstStyle/>
          <a:p>
            <a:pPr algn="ctr"/>
            <a:r>
              <a:rPr lang="en-GB" sz="2400"/>
              <a:t>Haem groups</a:t>
            </a:r>
          </a:p>
          <a:p>
            <a:pPr algn="ctr"/>
            <a:r>
              <a:rPr lang="en-GB"/>
              <a:t>(prosthetic group)</a:t>
            </a:r>
          </a:p>
          <a:p>
            <a:pPr algn="ctr"/>
            <a:r>
              <a:rPr lang="en-GB"/>
              <a:t>passed to </a:t>
            </a:r>
          </a:p>
          <a:p>
            <a:pPr algn="ctr"/>
            <a:r>
              <a:rPr lang="en-GB"/>
              <a:t>hepatocytes</a:t>
            </a:r>
            <a:endParaRPr lang="en-US"/>
          </a:p>
        </p:txBody>
      </p:sp>
      <p:sp>
        <p:nvSpPr>
          <p:cNvPr id="17" name="Line 17"/>
          <p:cNvSpPr>
            <a:spLocks noChangeShapeType="1"/>
          </p:cNvSpPr>
          <p:nvPr/>
        </p:nvSpPr>
        <p:spPr bwMode="auto">
          <a:xfrm>
            <a:off x="2411413" y="3114675"/>
            <a:ext cx="765175" cy="630238"/>
          </a:xfrm>
          <a:prstGeom prst="line">
            <a:avLst/>
          </a:prstGeom>
          <a:noFill/>
          <a:ln w="28575">
            <a:solidFill>
              <a:schemeClr val="tx1"/>
            </a:solidFill>
            <a:round/>
            <a:headEnd/>
            <a:tailEnd type="triangle" w="med" len="med"/>
          </a:ln>
        </p:spPr>
        <p:txBody>
          <a:bodyPr/>
          <a:lstStyle/>
          <a:p>
            <a:endParaRPr lang="en-US"/>
          </a:p>
        </p:txBody>
      </p:sp>
      <p:sp>
        <p:nvSpPr>
          <p:cNvPr id="18" name="Text Box 23"/>
          <p:cNvSpPr txBox="1">
            <a:spLocks noChangeArrowheads="1"/>
          </p:cNvSpPr>
          <p:nvPr/>
        </p:nvSpPr>
        <p:spPr bwMode="auto">
          <a:xfrm>
            <a:off x="2965450" y="6038850"/>
            <a:ext cx="1606550" cy="366713"/>
          </a:xfrm>
          <a:prstGeom prst="rect">
            <a:avLst/>
          </a:prstGeom>
          <a:noFill/>
          <a:ln w="9525">
            <a:noFill/>
            <a:miter lim="800000"/>
            <a:headEnd/>
            <a:tailEnd/>
          </a:ln>
        </p:spPr>
        <p:txBody>
          <a:bodyPr wrap="none">
            <a:spAutoFit/>
          </a:bodyPr>
          <a:lstStyle/>
          <a:p>
            <a:r>
              <a:rPr lang="en-GB" sz="1800"/>
              <a:t>Porphyrin ring</a:t>
            </a:r>
            <a:endParaRPr lang="en-US" sz="1800"/>
          </a:p>
        </p:txBody>
      </p:sp>
      <p:sp>
        <p:nvSpPr>
          <p:cNvPr id="19" name="Text Box 25"/>
          <p:cNvSpPr txBox="1">
            <a:spLocks noChangeArrowheads="1"/>
          </p:cNvSpPr>
          <p:nvPr/>
        </p:nvSpPr>
        <p:spPr bwMode="auto">
          <a:xfrm>
            <a:off x="206375" y="3783013"/>
            <a:ext cx="1441450" cy="366712"/>
          </a:xfrm>
          <a:prstGeom prst="rect">
            <a:avLst/>
          </a:prstGeom>
          <a:noFill/>
          <a:ln w="9525">
            <a:noFill/>
            <a:miter lim="800000"/>
            <a:headEnd/>
            <a:tailEnd/>
          </a:ln>
        </p:spPr>
        <p:txBody>
          <a:bodyPr wrap="none">
            <a:spAutoFit/>
          </a:bodyPr>
          <a:lstStyle/>
          <a:p>
            <a:r>
              <a:rPr lang="en-GB" sz="1800"/>
              <a:t>Haem group</a:t>
            </a:r>
            <a:endParaRPr 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dissolve">
                                      <p:cBhvr>
                                        <p:cTn id="20" dur="500"/>
                                        <p:tgtEl>
                                          <p:spTgt spid="12"/>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ssolv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ssolve">
                                      <p:cBhvr>
                                        <p:cTn id="28" dur="500"/>
                                        <p:tgtEl>
                                          <p:spTgt spid="17"/>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dissolv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dissolve">
                                      <p:cBhvr>
                                        <p:cTn id="36" dur="500"/>
                                        <p:tgtEl>
                                          <p:spTgt spid="19"/>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dissolve">
                                      <p:cBhvr>
                                        <p:cTn id="39" dur="500"/>
                                        <p:tgtEl>
                                          <p:spTgt spid="18"/>
                                        </p:tgtEl>
                                      </p:cBhvr>
                                    </p:animEffect>
                                  </p:childTnLst>
                                </p:cTn>
                              </p:par>
                              <p:par>
                                <p:cTn id="40" presetID="9"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dissolv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dissolve">
                                      <p:cBhvr>
                                        <p:cTn id="47" dur="500"/>
                                        <p:tgtEl>
                                          <p:spTgt spid="13"/>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dissolve">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dissolve">
                                      <p:cBhvr>
                                        <p:cTn id="55" dur="500"/>
                                        <p:tgtEl>
                                          <p:spTgt spid="14"/>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dissolve">
                                      <p:cBhvr>
                                        <p:cTn id="5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P spid="13" grpId="0" animBg="1"/>
      <p:bldP spid="14" grpId="0" animBg="1"/>
      <p:bldP spid="16" grpId="0"/>
      <p:bldP spid="17" grpId="0" animBg="1"/>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 healthy liver and liver </a:t>
            </a:r>
            <a:r>
              <a:rPr lang="en-US" smtClean="0"/>
              <a:t>with cirrhosis</a:t>
            </a:r>
            <a:endParaRPr lang="en-US"/>
          </a:p>
        </p:txBody>
      </p:sp>
      <p:pic>
        <p:nvPicPr>
          <p:cNvPr id="4" name="Picture 5" descr="healthyliver"/>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2133600"/>
            <a:ext cx="4495801" cy="403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5" descr="liver%20cirrhosis"/>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95800" y="2133600"/>
            <a:ext cx="4620490" cy="403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7766269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95400" y="457200"/>
            <a:ext cx="7162800" cy="990600"/>
          </a:xfrm>
        </p:spPr>
        <p:txBody>
          <a:bodyPr>
            <a:normAutofit fontScale="90000"/>
          </a:bodyPr>
          <a:lstStyle/>
          <a:p>
            <a:r>
              <a:rPr lang="en-US" dirty="0" smtClean="0"/>
              <a:t>H 4. 7Alcohol </a:t>
            </a:r>
            <a:r>
              <a:rPr lang="en-US" dirty="0" smtClean="0"/>
              <a:t>and Liver </a:t>
            </a:r>
            <a:r>
              <a:rPr lang="en-US" dirty="0" smtClean="0"/>
              <a:t>Damage</a:t>
            </a:r>
            <a:endParaRPr lang="en-US" dirty="0" smtClean="0"/>
          </a:p>
        </p:txBody>
      </p:sp>
      <p:sp>
        <p:nvSpPr>
          <p:cNvPr id="5" name="Content Placeholder 2"/>
          <p:cNvSpPr>
            <a:spLocks noGrp="1"/>
          </p:cNvSpPr>
          <p:nvPr>
            <p:ph idx="1"/>
          </p:nvPr>
        </p:nvSpPr>
        <p:spPr>
          <a:xfrm>
            <a:off x="0" y="1676400"/>
            <a:ext cx="9144000" cy="5181600"/>
          </a:xfrm>
        </p:spPr>
        <p:txBody>
          <a:bodyPr>
            <a:normAutofit fontScale="92500" lnSpcReduction="10000"/>
          </a:bodyPr>
          <a:lstStyle/>
          <a:p>
            <a:r>
              <a:rPr lang="en-US" dirty="0" smtClean="0"/>
              <a:t>The hepatic portal vein brings alcohol to the liver from the stomach</a:t>
            </a:r>
            <a:r>
              <a:rPr lang="en-US" dirty="0" smtClean="0"/>
              <a:t>.</a:t>
            </a:r>
            <a:r>
              <a:rPr lang="en-US" dirty="0" smtClean="0"/>
              <a:t> Alcohol is readily absorbed from the gastrointestinal tract; however, alcohol cannot be stored and therefore, the body must oxidize it to get rid of it. Alcohol can only be oxidized in the liver, where enzymes are found to initiate the process.</a:t>
            </a:r>
          </a:p>
          <a:p>
            <a:endParaRPr lang="en-US" dirty="0" smtClean="0"/>
          </a:p>
          <a:p>
            <a:r>
              <a:rPr lang="en-US" dirty="0" smtClean="0"/>
              <a:t>Any alcohol not removed from the blood immediately will </a:t>
            </a:r>
            <a:r>
              <a:rPr lang="en-US" dirty="0" err="1" smtClean="0"/>
              <a:t>recirculate</a:t>
            </a:r>
            <a:r>
              <a:rPr lang="en-US" dirty="0" smtClean="0"/>
              <a:t> into the sinusoids again via the hepatic artery.</a:t>
            </a:r>
          </a:p>
          <a:p>
            <a:pPr lvl="1"/>
            <a:r>
              <a:rPr lang="en-US" dirty="0" smtClean="0"/>
              <a:t>Thus, alcohol can have a MAGNIFIED </a:t>
            </a:r>
            <a:r>
              <a:rPr lang="en-US" dirty="0" smtClean="0"/>
              <a:t>effect </a:t>
            </a:r>
            <a:r>
              <a:rPr lang="en-US" dirty="0" smtClean="0"/>
              <a:t>on liver tissue</a:t>
            </a:r>
          </a:p>
          <a:p>
            <a:endParaRPr lang="en-US" dirty="0" smtClean="0"/>
          </a:p>
        </p:txBody>
      </p:sp>
    </p:spTree>
    <p:extLst>
      <p:ext uri="{BB962C8B-B14F-4D97-AF65-F5344CB8AC3E}">
        <p14:creationId xmlns:p14="http://schemas.microsoft.com/office/powerpoint/2010/main" xmlns="" val="9787544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457200"/>
            <a:ext cx="7543800" cy="6001643"/>
          </a:xfrm>
          <a:prstGeom prst="rect">
            <a:avLst/>
          </a:prstGeom>
        </p:spPr>
        <p:txBody>
          <a:bodyPr wrap="square">
            <a:spAutoFit/>
          </a:bodyPr>
          <a:lstStyle/>
          <a:p>
            <a:pPr marL="365760" indent="-256032">
              <a:buFont typeface="Wingdings 3"/>
              <a:buChar char=""/>
              <a:defRPr/>
            </a:pPr>
            <a:r>
              <a:rPr lang="en-US" sz="2400" dirty="0" smtClean="0"/>
              <a:t>Prolonged abuse of alcohol can lead to following types of liver damage</a:t>
            </a:r>
            <a:r>
              <a:rPr lang="en-US" sz="2400" dirty="0" smtClean="0"/>
              <a:t>:</a:t>
            </a:r>
            <a:r>
              <a:rPr lang="en-US" sz="2400" dirty="0" smtClean="0"/>
              <a:t> The liver is a very tough and resilient organ, capable of regenerating itself. Despite this resilience, prolonged alcohol misuse over many years can damage the liver.</a:t>
            </a:r>
          </a:p>
          <a:p>
            <a:pPr marL="365760" indent="-256032">
              <a:buFont typeface="Wingdings 3"/>
              <a:buChar char=""/>
              <a:defRPr/>
            </a:pPr>
            <a:endParaRPr lang="en-US" sz="2400" dirty="0" smtClean="0"/>
          </a:p>
          <a:p>
            <a:pPr marL="365760" indent="-256032">
              <a:buFont typeface="Wingdings 3"/>
              <a:buChar char=""/>
              <a:defRPr/>
            </a:pPr>
            <a:r>
              <a:rPr lang="en-US" sz="2400" dirty="0" smtClean="0"/>
              <a:t>Each time the liver filters alcohol, some of the liver cells die. The liver can regenerate new cells. But after heavy drinking, for many years, the liver will lose its ability to regenerate new cells, causing serious damage</a:t>
            </a:r>
            <a:endParaRPr lang="en-US" sz="2400" dirty="0" smtClean="0"/>
          </a:p>
          <a:p>
            <a:endParaRPr lang="en-US" sz="2400" dirty="0" smtClean="0"/>
          </a:p>
          <a:p>
            <a:pPr lvl="1"/>
            <a:r>
              <a:rPr lang="en-US" sz="2400" b="1" i="1" dirty="0" smtClean="0"/>
              <a:t>Cirrhosis</a:t>
            </a:r>
            <a:r>
              <a:rPr lang="en-US" sz="2400" b="1" dirty="0" smtClean="0"/>
              <a:t> </a:t>
            </a:r>
            <a:r>
              <a:rPr lang="en-US" sz="2400" dirty="0" smtClean="0"/>
              <a:t>– scar tissue left from </a:t>
            </a:r>
            <a:r>
              <a:rPr lang="en-US" sz="2400" dirty="0" err="1" smtClean="0"/>
              <a:t>hepatocytes</a:t>
            </a:r>
            <a:r>
              <a:rPr lang="en-US" sz="2400" dirty="0" smtClean="0"/>
              <a:t>, blood vessels, and ducts being destroyed by alcohol.</a:t>
            </a:r>
          </a:p>
          <a:p>
            <a:pPr lvl="1"/>
            <a:r>
              <a:rPr lang="en-US" sz="2400" b="1" i="1" dirty="0" smtClean="0"/>
              <a:t>Fat accumulation</a:t>
            </a:r>
            <a:r>
              <a:rPr lang="en-US" sz="2400" dirty="0" smtClean="0"/>
              <a:t> – damaged areas often build up with fat deposits.</a:t>
            </a:r>
          </a:p>
          <a:p>
            <a:pPr lvl="1"/>
            <a:r>
              <a:rPr lang="en-US" sz="2400" b="1" i="1" dirty="0" smtClean="0"/>
              <a:t>Inflammation</a:t>
            </a:r>
            <a:r>
              <a:rPr lang="en-US" sz="2400" dirty="0" smtClean="0"/>
              <a:t> – swelling of the liver</a:t>
            </a:r>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1295400" y="457200"/>
            <a:ext cx="7162800" cy="990600"/>
          </a:xfrm>
        </p:spPr>
        <p:txBody>
          <a:bodyPr/>
          <a:lstStyle/>
          <a:p>
            <a:pPr eaLnBrk="1" hangingPunct="1"/>
            <a:r>
              <a:rPr lang="en-US" smtClean="0"/>
              <a:t>3 Functions of the Liver</a:t>
            </a:r>
          </a:p>
        </p:txBody>
      </p:sp>
      <p:sp>
        <p:nvSpPr>
          <p:cNvPr id="5" name="Rectangle 3"/>
          <p:cNvSpPr txBox="1">
            <a:spLocks noChangeArrowheads="1"/>
          </p:cNvSpPr>
          <p:nvPr/>
        </p:nvSpPr>
        <p:spPr>
          <a:xfrm>
            <a:off x="1295400" y="1676400"/>
            <a:ext cx="7162800" cy="441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09600" indent="-609600">
              <a:buFont typeface="Times"/>
              <a:buAutoNum type="arabicPeriod"/>
            </a:pPr>
            <a:r>
              <a:rPr lang="en-US" smtClean="0"/>
              <a:t>Metabolic regulation</a:t>
            </a:r>
          </a:p>
          <a:p>
            <a:pPr marL="609600" indent="-609600">
              <a:buFont typeface="Times"/>
              <a:buAutoNum type="arabicPeriod"/>
            </a:pPr>
            <a:r>
              <a:rPr lang="en-US" smtClean="0"/>
              <a:t>Hematological regulation</a:t>
            </a:r>
          </a:p>
          <a:p>
            <a:pPr marL="609600" indent="-609600">
              <a:buFont typeface="Times"/>
              <a:buAutoNum type="arabicPeriod"/>
            </a:pPr>
            <a:r>
              <a:rPr lang="en-US" smtClean="0"/>
              <a:t>Bile production</a:t>
            </a:r>
            <a:endParaRPr lang="en-US"/>
          </a:p>
        </p:txBody>
      </p:sp>
    </p:spTree>
    <p:extLst>
      <p:ext uri="{BB962C8B-B14F-4D97-AF65-F5344CB8AC3E}">
        <p14:creationId xmlns:p14="http://schemas.microsoft.com/office/powerpoint/2010/main" xmlns="" val="22470467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95400" y="457200"/>
            <a:ext cx="7162800" cy="990600"/>
          </a:xfrm>
        </p:spPr>
        <p:txBody>
          <a:bodyPr/>
          <a:lstStyle/>
          <a:p>
            <a:r>
              <a:rPr lang="en-US" smtClean="0"/>
              <a:t>Storage Functions of the Liver</a:t>
            </a:r>
          </a:p>
        </p:txBody>
      </p:sp>
      <p:sp>
        <p:nvSpPr>
          <p:cNvPr id="5" name="Content Placeholder 2"/>
          <p:cNvSpPr>
            <a:spLocks noGrp="1"/>
          </p:cNvSpPr>
          <p:nvPr>
            <p:ph idx="1"/>
          </p:nvPr>
        </p:nvSpPr>
        <p:spPr>
          <a:xfrm>
            <a:off x="1295400" y="1676400"/>
            <a:ext cx="7162800" cy="4419600"/>
          </a:xfrm>
        </p:spPr>
        <p:txBody>
          <a:bodyPr/>
          <a:lstStyle/>
          <a:p>
            <a:r>
              <a:rPr lang="en-US" dirty="0" smtClean="0"/>
              <a:t>carbohydrates – stored as glycogen in the liver &amp; muscle. If </a:t>
            </a:r>
            <a:r>
              <a:rPr lang="en-US" dirty="0" smtClean="0"/>
              <a:t>glucose </a:t>
            </a:r>
            <a:r>
              <a:rPr lang="en-US" dirty="0" smtClean="0"/>
              <a:t>levels drop too far below 90 mg/dl, glycogen is broken down and glucose is released into the bloodstream.</a:t>
            </a:r>
          </a:p>
          <a:p>
            <a:r>
              <a:rPr lang="en-US" dirty="0" smtClean="0"/>
              <a:t>iron – large quantities of free iron are toxic, so the liver stores excess iron as </a:t>
            </a:r>
            <a:r>
              <a:rPr lang="en-US" dirty="0" err="1" smtClean="0"/>
              <a:t>ferritin</a:t>
            </a:r>
            <a:r>
              <a:rPr lang="en-US" dirty="0" smtClean="0"/>
              <a:t>. </a:t>
            </a:r>
          </a:p>
          <a:p>
            <a:endParaRPr lang="en-US" dirty="0" smtClean="0"/>
          </a:p>
          <a:p>
            <a:endParaRPr lang="en-US" dirty="0" smtClean="0"/>
          </a:p>
        </p:txBody>
      </p:sp>
    </p:spTree>
    <p:extLst>
      <p:ext uri="{BB962C8B-B14F-4D97-AF65-F5344CB8AC3E}">
        <p14:creationId xmlns:p14="http://schemas.microsoft.com/office/powerpoint/2010/main" xmlns="" val="33063681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95400" y="457200"/>
            <a:ext cx="7162800" cy="990600"/>
          </a:xfrm>
        </p:spPr>
        <p:txBody>
          <a:bodyPr/>
          <a:lstStyle/>
          <a:p>
            <a:r>
              <a:rPr lang="en-US" smtClean="0"/>
              <a:t>Storage Functions of the Liver</a:t>
            </a:r>
          </a:p>
        </p:txBody>
      </p:sp>
      <p:sp>
        <p:nvSpPr>
          <p:cNvPr id="5" name="Content Placeholder 2"/>
          <p:cNvSpPr>
            <a:spLocks noGrp="1"/>
          </p:cNvSpPr>
          <p:nvPr>
            <p:ph idx="1"/>
          </p:nvPr>
        </p:nvSpPr>
        <p:spPr>
          <a:xfrm>
            <a:off x="1295400" y="1676400"/>
            <a:ext cx="7162800" cy="4419600"/>
          </a:xfrm>
        </p:spPr>
        <p:txBody>
          <a:bodyPr/>
          <a:lstStyle/>
          <a:p>
            <a:r>
              <a:rPr lang="en-US" smtClean="0"/>
              <a:t>fat soluble vitamins – Vitamins A, D, E, and K are stored in the liver. These reserves are called on when the diet contains inadequate amounts of these vitamins.</a:t>
            </a:r>
          </a:p>
          <a:p>
            <a:endParaRPr lang="en-US" smtClean="0"/>
          </a:p>
        </p:txBody>
      </p:sp>
    </p:spTree>
    <p:extLst>
      <p:ext uri="{BB962C8B-B14F-4D97-AF65-F5344CB8AC3E}">
        <p14:creationId xmlns:p14="http://schemas.microsoft.com/office/powerpoint/2010/main" xmlns="" val="41429686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noChangeArrowheads="1"/>
          </p:cNvSpPr>
          <p:nvPr>
            <p:ph type="title"/>
          </p:nvPr>
        </p:nvSpPr>
        <p:spPr>
          <a:xfrm>
            <a:off x="1295400" y="457200"/>
            <a:ext cx="7162800" cy="990600"/>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smtClean="0">
                <a:ln>
                  <a:noFill/>
                </a:ln>
                <a:solidFill>
                  <a:sysClr val="windowText" lastClr="000000"/>
                </a:solidFill>
                <a:effectLst/>
                <a:uLnTx/>
                <a:uFillTx/>
              </a:rPr>
              <a:t>Recycling RBCs</a:t>
            </a: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l="17207" t="15900" r="17805" b="9726"/>
          <a:stretch>
            <a:fillRect/>
          </a:stretch>
        </p:blipFill>
        <p:spPr bwMode="auto">
          <a:xfrm>
            <a:off x="2057400" y="1924050"/>
            <a:ext cx="4975225" cy="4400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311555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95400" y="457200"/>
            <a:ext cx="7162800" cy="990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t>H 4.1 Circulation </a:t>
            </a:r>
            <a:r>
              <a:rPr lang="en-US" dirty="0" smtClean="0"/>
              <a:t>in the Liver</a:t>
            </a:r>
            <a:endParaRPr lang="en-US" dirty="0"/>
          </a:p>
        </p:txBody>
      </p:sp>
      <p:sp>
        <p:nvSpPr>
          <p:cNvPr id="5" name="Content Placeholder 2"/>
          <p:cNvSpPr txBox="1">
            <a:spLocks/>
          </p:cNvSpPr>
          <p:nvPr/>
        </p:nvSpPr>
        <p:spPr>
          <a:xfrm>
            <a:off x="0" y="1524000"/>
            <a:ext cx="4343400" cy="4419600"/>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2000" dirty="0" smtClean="0">
                <a:solidFill>
                  <a:schemeClr val="tx1"/>
                </a:solidFill>
              </a:rPr>
              <a:t>Blood </a:t>
            </a:r>
            <a:r>
              <a:rPr lang="en-US" sz="2000" dirty="0" smtClean="0">
                <a:solidFill>
                  <a:schemeClr val="tx1"/>
                </a:solidFill>
              </a:rPr>
              <a:t>is supplied to the liver through the </a:t>
            </a:r>
            <a:r>
              <a:rPr lang="en-US" sz="2000" b="1" i="1" dirty="0" smtClean="0">
                <a:solidFill>
                  <a:schemeClr val="tx1"/>
                </a:solidFill>
              </a:rPr>
              <a:t>hepatic portal vein</a:t>
            </a:r>
            <a:r>
              <a:rPr lang="en-US" sz="2000" dirty="0" smtClean="0">
                <a:solidFill>
                  <a:schemeClr val="tx1"/>
                </a:solidFill>
              </a:rPr>
              <a:t> and </a:t>
            </a:r>
            <a:r>
              <a:rPr lang="en-US" sz="2000" b="1" i="1" dirty="0" smtClean="0">
                <a:solidFill>
                  <a:schemeClr val="tx1"/>
                </a:solidFill>
              </a:rPr>
              <a:t>hepatic artery</a:t>
            </a:r>
            <a:endParaRPr lang="en-US" sz="2000" dirty="0" smtClean="0">
              <a:solidFill>
                <a:schemeClr val="tx1"/>
              </a:solidFill>
            </a:endParaRPr>
          </a:p>
          <a:p>
            <a:pPr lvl="1" algn="l"/>
            <a:r>
              <a:rPr lang="en-US" sz="2000" dirty="0" smtClean="0">
                <a:solidFill>
                  <a:schemeClr val="tx1"/>
                </a:solidFill>
              </a:rPr>
              <a:t>The </a:t>
            </a:r>
            <a:r>
              <a:rPr lang="en-US" sz="2000" b="1" dirty="0" smtClean="0">
                <a:solidFill>
                  <a:schemeClr val="tx1"/>
                </a:solidFill>
              </a:rPr>
              <a:t>hepatic artery </a:t>
            </a:r>
            <a:r>
              <a:rPr lang="en-US" sz="2000" dirty="0" smtClean="0">
                <a:solidFill>
                  <a:schemeClr val="tx1"/>
                </a:solidFill>
              </a:rPr>
              <a:t>supplies </a:t>
            </a:r>
            <a:r>
              <a:rPr lang="en-US" sz="2000" b="1" i="1" dirty="0" smtClean="0">
                <a:solidFill>
                  <a:schemeClr val="tx1"/>
                </a:solidFill>
              </a:rPr>
              <a:t>oxygenated</a:t>
            </a:r>
            <a:r>
              <a:rPr lang="en-US" sz="2000" dirty="0" smtClean="0">
                <a:solidFill>
                  <a:schemeClr val="tx1"/>
                </a:solidFill>
              </a:rPr>
              <a:t> blood from the heart</a:t>
            </a:r>
          </a:p>
          <a:p>
            <a:pPr lvl="1" algn="l"/>
            <a:r>
              <a:rPr lang="en-US" sz="2000" dirty="0" smtClean="0">
                <a:solidFill>
                  <a:schemeClr val="tx1"/>
                </a:solidFill>
              </a:rPr>
              <a:t>The </a:t>
            </a:r>
            <a:r>
              <a:rPr lang="en-US" sz="2000" b="1" dirty="0" smtClean="0">
                <a:solidFill>
                  <a:schemeClr val="tx1"/>
                </a:solidFill>
              </a:rPr>
              <a:t>hepatic portal vein </a:t>
            </a:r>
            <a:r>
              <a:rPr lang="en-US" sz="2000" dirty="0" smtClean="0">
                <a:solidFill>
                  <a:schemeClr val="tx1"/>
                </a:solidFill>
              </a:rPr>
              <a:t>supplies </a:t>
            </a:r>
            <a:r>
              <a:rPr lang="en-US" sz="2000" b="1" i="1" dirty="0" smtClean="0">
                <a:solidFill>
                  <a:schemeClr val="tx1"/>
                </a:solidFill>
              </a:rPr>
              <a:t>deoxygenated </a:t>
            </a:r>
            <a:r>
              <a:rPr lang="en-US" sz="2000" dirty="0" smtClean="0">
                <a:solidFill>
                  <a:schemeClr val="tx1"/>
                </a:solidFill>
              </a:rPr>
              <a:t>blood from the stomach or intestines – contains nutrients</a:t>
            </a:r>
          </a:p>
          <a:p>
            <a:pPr algn="l"/>
            <a:r>
              <a:rPr lang="en-US" sz="2000" dirty="0" smtClean="0">
                <a:solidFill>
                  <a:schemeClr val="tx1"/>
                </a:solidFill>
              </a:rPr>
              <a:t>The </a:t>
            </a:r>
            <a:r>
              <a:rPr lang="en-US" sz="2000" b="1" i="1" dirty="0" smtClean="0">
                <a:solidFill>
                  <a:schemeClr val="tx1"/>
                </a:solidFill>
              </a:rPr>
              <a:t>hepatic vein</a:t>
            </a:r>
            <a:r>
              <a:rPr lang="en-US" sz="2000" dirty="0" smtClean="0">
                <a:solidFill>
                  <a:schemeClr val="tx1"/>
                </a:solidFill>
              </a:rPr>
              <a:t> drains blood from the liver and carries it back to the heart.</a:t>
            </a:r>
          </a:p>
          <a:p>
            <a:pPr algn="l"/>
            <a:r>
              <a:rPr lang="en-US" sz="2000" dirty="0" smtClean="0">
                <a:solidFill>
                  <a:schemeClr val="tx1"/>
                </a:solidFill>
              </a:rPr>
              <a:t>Several </a:t>
            </a:r>
            <a:r>
              <a:rPr lang="en-US" sz="2000" dirty="0" smtClean="0">
                <a:solidFill>
                  <a:schemeClr val="tx1"/>
                </a:solidFill>
              </a:rPr>
              <a:t>short veins </a:t>
            </a:r>
            <a:r>
              <a:rPr lang="en-US" sz="2000" dirty="0" smtClean="0">
                <a:solidFill>
                  <a:schemeClr val="tx1"/>
                </a:solidFill>
              </a:rPr>
              <a:t>originate </a:t>
            </a:r>
            <a:r>
              <a:rPr lang="en-US" sz="2000" dirty="0" smtClean="0">
                <a:solidFill>
                  <a:schemeClr val="tx1"/>
                </a:solidFill>
              </a:rPr>
              <a:t>within the lobes of the liver as </a:t>
            </a:r>
            <a:r>
              <a:rPr lang="en-US" sz="2000" dirty="0" smtClean="0">
                <a:solidFill>
                  <a:schemeClr val="tx1"/>
                </a:solidFill>
              </a:rPr>
              <a:t>small branches</a:t>
            </a:r>
            <a:r>
              <a:rPr lang="en-US" sz="2000" dirty="0" smtClean="0">
                <a:solidFill>
                  <a:schemeClr val="tx1"/>
                </a:solidFill>
              </a:rPr>
              <a:t>, which unite to form the hepatic veins. These lead directly to the inferior vena cava, draining blood from </a:t>
            </a:r>
            <a:r>
              <a:rPr lang="en-US" sz="2000" dirty="0" smtClean="0">
                <a:solidFill>
                  <a:schemeClr val="tx1"/>
                </a:solidFill>
              </a:rPr>
              <a:t>the liver.</a:t>
            </a:r>
            <a:endParaRPr lang="en-US" sz="2000" dirty="0">
              <a:solidFill>
                <a:schemeClr val="tx1"/>
              </a:solidFill>
            </a:endParaRPr>
          </a:p>
        </p:txBody>
      </p:sp>
      <p:pic>
        <p:nvPicPr>
          <p:cNvPr id="6" name="Picture 4" descr="liver blood flow"/>
          <p:cNvPicPr>
            <a:picLocks noChangeAspect="1" noChangeArrowheads="1"/>
          </p:cNvPicPr>
          <p:nvPr/>
        </p:nvPicPr>
        <p:blipFill>
          <a:blip r:embed="rId2" cstate="print"/>
          <a:srcRect/>
          <a:stretch>
            <a:fillRect/>
          </a:stretch>
        </p:blipFill>
        <p:spPr>
          <a:xfrm>
            <a:off x="4114800" y="1600200"/>
            <a:ext cx="5029200" cy="5257800"/>
          </a:xfrm>
          <a:prstGeom prst="rect">
            <a:avLst/>
          </a:prstGeom>
          <a:noFill/>
          <a:ln/>
        </p:spPr>
      </p:pic>
    </p:spTree>
    <p:extLst>
      <p:ext uri="{BB962C8B-B14F-4D97-AF65-F5344CB8AC3E}">
        <p14:creationId xmlns:p14="http://schemas.microsoft.com/office/powerpoint/2010/main" xmlns="" val="160448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457200" y="1481138"/>
            <a:ext cx="8229600" cy="4525962"/>
          </a:xfrm>
        </p:spPr>
        <p:txBody>
          <a:bodyPr/>
          <a:lstStyle/>
          <a:p>
            <a:pPr eaLnBrk="1" hangingPunct="1"/>
            <a:r>
              <a:rPr lang="en-US" smtClean="0"/>
              <a:t>1st liver enzyme--Alcohol Dehydrogenase (ADH)-----&gt; Acetaldehyde</a:t>
            </a:r>
          </a:p>
          <a:p>
            <a:pPr eaLnBrk="1" hangingPunct="1"/>
            <a:endParaRPr lang="en-US" smtClean="0"/>
          </a:p>
          <a:p>
            <a:pPr eaLnBrk="1" hangingPunct="1"/>
            <a:r>
              <a:rPr lang="en-US" smtClean="0"/>
              <a:t>2nd liver enzyme--Acetaldehyde Dehydrogenase----&gt; Acetic Acid</a:t>
            </a:r>
          </a:p>
          <a:p>
            <a:pPr eaLnBrk="1" hangingPunct="1"/>
            <a:endParaRPr lang="en-US" smtClean="0"/>
          </a:p>
          <a:p>
            <a:pPr eaLnBrk="1" hangingPunct="1"/>
            <a:r>
              <a:rPr lang="en-US" smtClean="0"/>
              <a:t>Acetic Acid oxidized by body organs----&gt; CO</a:t>
            </a:r>
            <a:r>
              <a:rPr lang="en-US" baseline="-25000" smtClean="0"/>
              <a:t>2 </a:t>
            </a:r>
            <a:r>
              <a:rPr lang="en-US" smtClean="0"/>
              <a:t>+ H</a:t>
            </a:r>
            <a:r>
              <a:rPr lang="en-US" baseline="-25000" smtClean="0"/>
              <a:t>2</a:t>
            </a:r>
            <a:r>
              <a:rPr lang="en-US" smtClean="0"/>
              <a:t>O</a:t>
            </a:r>
          </a:p>
        </p:txBody>
      </p:sp>
      <p:sp>
        <p:nvSpPr>
          <p:cNvPr id="5" name="Rectangle 2"/>
          <p:cNvSpPr>
            <a:spLocks noGrp="1" noChangeArrowheads="1"/>
          </p:cNvSpPr>
          <p:nvPr>
            <p:ph type="title"/>
          </p:nvPr>
        </p:nvSpPr>
        <p:spPr>
          <a:xfrm>
            <a:off x="457200" y="274638"/>
            <a:ext cx="8229600" cy="1143000"/>
          </a:xfrm>
        </p:spPr>
        <p:txBody>
          <a:bodyPr/>
          <a:lstStyle/>
          <a:p>
            <a:pPr eaLnBrk="1" fontAlgn="auto" hangingPunct="1">
              <a:spcAft>
                <a:spcPts val="0"/>
              </a:spcAft>
              <a:defRPr/>
            </a:pPr>
            <a:r>
              <a:rPr lang="en-US" dirty="0" smtClean="0"/>
              <a:t>Metabolism of Alcohol</a:t>
            </a:r>
          </a:p>
        </p:txBody>
      </p:sp>
    </p:spTree>
    <p:extLst>
      <p:ext uri="{BB962C8B-B14F-4D97-AF65-F5344CB8AC3E}">
        <p14:creationId xmlns:p14="http://schemas.microsoft.com/office/powerpoint/2010/main" xmlns="" val="34508392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p:cNvSpPr>
            <a:spLocks noGrp="1"/>
          </p:cNvSpPr>
          <p:nvPr>
            <p:ph idx="1"/>
          </p:nvPr>
        </p:nvSpPr>
        <p:spPr>
          <a:xfrm>
            <a:off x="457200" y="1481138"/>
            <a:ext cx="8229600" cy="4525962"/>
          </a:xfrm>
        </p:spPr>
        <p:txBody>
          <a:bodyPr>
            <a:normAutofit fontScale="92500" lnSpcReduction="20000"/>
          </a:bodyPr>
          <a:lstStyle/>
          <a:p>
            <a:pPr marL="365760" indent="-256032" eaLnBrk="1" fontAlgn="auto" hangingPunct="1">
              <a:spcAft>
                <a:spcPts val="0"/>
              </a:spcAft>
              <a:buFont typeface="Wingdings 3"/>
              <a:buChar char=""/>
              <a:defRPr/>
            </a:pPr>
            <a:r>
              <a:rPr lang="en-US" b="1" dirty="0" smtClean="0"/>
              <a:t>Alcoholic fatty liver disease</a:t>
            </a:r>
            <a:r>
              <a:rPr lang="en-US" dirty="0" smtClean="0"/>
              <a:t>: It is the first stage of alcoholic liver disease. Heavy consumption of alcohol, even for only a few days, can lead to a build-up of fatty acids in the liver. Fatty liver disease rarely causes any symptoms but it is an important warning sign that the current drinking level is harmful to the health. Fatty liver disease is reversible. </a:t>
            </a:r>
          </a:p>
          <a:p>
            <a:pPr marL="365760" indent="-256032" eaLnBrk="1" fontAlgn="auto" hangingPunct="1">
              <a:spcAft>
                <a:spcPts val="0"/>
              </a:spcAft>
              <a:buFont typeface="Wingdings 3"/>
              <a:buChar char=""/>
              <a:defRPr/>
            </a:pPr>
            <a:endParaRPr lang="en-US" dirty="0" smtClean="0"/>
          </a:p>
          <a:p>
            <a:pPr marL="365760" indent="-256032" eaLnBrk="1" fontAlgn="auto" hangingPunct="1">
              <a:spcAft>
                <a:spcPts val="0"/>
              </a:spcAft>
              <a:buFont typeface="Wingdings 3"/>
              <a:buChar char=""/>
              <a:defRPr/>
            </a:pPr>
            <a:r>
              <a:rPr lang="en-US" dirty="0" smtClean="0"/>
              <a:t>After stopping drinking alcohol for two weeks, the liver should return to normal.</a:t>
            </a:r>
            <a:endParaRPr lang="en-US" dirty="0"/>
          </a:p>
        </p:txBody>
      </p:sp>
      <p:sp>
        <p:nvSpPr>
          <p:cNvPr id="5" name="Title 2"/>
          <p:cNvSpPr>
            <a:spLocks noGrp="1"/>
          </p:cNvSpPr>
          <p:nvPr>
            <p:ph type="title"/>
          </p:nvPr>
        </p:nvSpPr>
        <p:spPr>
          <a:xfrm>
            <a:off x="457200" y="274638"/>
            <a:ext cx="8229600" cy="1143000"/>
          </a:xfrm>
        </p:spPr>
        <p:txBody>
          <a:bodyPr/>
          <a:lstStyle/>
          <a:p>
            <a:pPr eaLnBrk="1" fontAlgn="auto" hangingPunct="1">
              <a:spcAft>
                <a:spcPts val="0"/>
              </a:spcAft>
              <a:defRPr/>
            </a:pPr>
            <a:r>
              <a:rPr lang="en-US" dirty="0" smtClean="0"/>
              <a:t>Stages in alcoholic liver disease</a:t>
            </a:r>
            <a:endParaRPr lang="en-US" dirty="0"/>
          </a:p>
        </p:txBody>
      </p:sp>
    </p:spTree>
    <p:extLst>
      <p:ext uri="{BB962C8B-B14F-4D97-AF65-F5344CB8AC3E}">
        <p14:creationId xmlns:p14="http://schemas.microsoft.com/office/powerpoint/2010/main" xmlns="" val="21786012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p:cNvSpPr>
            <a:spLocks noGrp="1"/>
          </p:cNvSpPr>
          <p:nvPr>
            <p:ph idx="1"/>
          </p:nvPr>
        </p:nvSpPr>
        <p:spPr>
          <a:xfrm>
            <a:off x="457200" y="1481138"/>
            <a:ext cx="8229600" cy="4525962"/>
          </a:xfrm>
        </p:spPr>
        <p:txBody>
          <a:bodyPr>
            <a:normAutofit fontScale="85000" lnSpcReduction="10000"/>
          </a:bodyPr>
          <a:lstStyle/>
          <a:p>
            <a:pPr marL="365760" indent="-256032" eaLnBrk="1" fontAlgn="auto" hangingPunct="1">
              <a:spcAft>
                <a:spcPts val="0"/>
              </a:spcAft>
              <a:buFont typeface="Wingdings 3"/>
              <a:buChar char=""/>
              <a:defRPr/>
            </a:pPr>
            <a:r>
              <a:rPr lang="en-US" b="1" dirty="0" smtClean="0"/>
              <a:t>Alcoholic hepatitis</a:t>
            </a:r>
            <a:r>
              <a:rPr lang="en-US" dirty="0" smtClean="0"/>
              <a:t>: It is the second more serious stage of alcoholic liver disease. Extended alcohol misuse over many years can cause the tissues of the liver to become inflamed. This is known as alcoholic hepatitis. In some rare cases, alcoholic hepatitis can occur after drinking a large amount of alcohol in a short period of time (binge drinking). </a:t>
            </a:r>
          </a:p>
          <a:p>
            <a:pPr marL="365760" indent="-256032" eaLnBrk="1" fontAlgn="auto" hangingPunct="1">
              <a:spcAft>
                <a:spcPts val="0"/>
              </a:spcAft>
              <a:buFont typeface="Wingdings 3"/>
              <a:buChar char=""/>
              <a:defRPr/>
            </a:pPr>
            <a:endParaRPr lang="en-US" dirty="0" smtClean="0"/>
          </a:p>
          <a:p>
            <a:pPr marL="365760" indent="-256032" eaLnBrk="1" fontAlgn="auto" hangingPunct="1">
              <a:spcAft>
                <a:spcPts val="0"/>
              </a:spcAft>
              <a:buFont typeface="Wingdings 3"/>
              <a:buChar char=""/>
              <a:defRPr/>
            </a:pPr>
            <a:r>
              <a:rPr lang="en-US" dirty="0" smtClean="0"/>
              <a:t>Alcoholic hepatitis is usually reversible by stopping alcohol consumption for several months or years. </a:t>
            </a:r>
            <a:endParaRPr lang="en-US" dirty="0"/>
          </a:p>
        </p:txBody>
      </p:sp>
      <p:sp>
        <p:nvSpPr>
          <p:cNvPr id="5" name="Title 2"/>
          <p:cNvSpPr>
            <a:spLocks noGrp="1"/>
          </p:cNvSpPr>
          <p:nvPr>
            <p:ph type="title"/>
          </p:nvPr>
        </p:nvSpPr>
        <p:spPr>
          <a:xfrm>
            <a:off x="457200" y="274638"/>
            <a:ext cx="8229600" cy="1143000"/>
          </a:xfrm>
        </p:spPr>
        <p:txBody>
          <a:bodyPr/>
          <a:lstStyle/>
          <a:p>
            <a:pPr eaLnBrk="1" fontAlgn="auto" hangingPunct="1">
              <a:spcAft>
                <a:spcPts val="0"/>
              </a:spcAft>
              <a:defRPr/>
            </a:pPr>
            <a:r>
              <a:rPr lang="en-US" dirty="0" smtClean="0"/>
              <a:t>Stages in alcoholic liver disease</a:t>
            </a:r>
            <a:endParaRPr lang="en-US" dirty="0"/>
          </a:p>
        </p:txBody>
      </p:sp>
    </p:spTree>
    <p:extLst>
      <p:ext uri="{BB962C8B-B14F-4D97-AF65-F5344CB8AC3E}">
        <p14:creationId xmlns:p14="http://schemas.microsoft.com/office/powerpoint/2010/main" xmlns="" val="39172637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1"/>
          <p:cNvSpPr>
            <a:spLocks noGrp="1"/>
          </p:cNvSpPr>
          <p:nvPr>
            <p:ph idx="1"/>
          </p:nvPr>
        </p:nvSpPr>
        <p:spPr>
          <a:xfrm>
            <a:off x="457200" y="1481138"/>
            <a:ext cx="8229600" cy="4525962"/>
          </a:xfrm>
        </p:spPr>
        <p:txBody>
          <a:bodyPr>
            <a:normAutofit fontScale="92500" lnSpcReduction="20000"/>
          </a:bodyPr>
          <a:lstStyle/>
          <a:p>
            <a:pPr marL="365760" indent="-256032" eaLnBrk="1" fontAlgn="auto" hangingPunct="1">
              <a:spcAft>
                <a:spcPts val="0"/>
              </a:spcAft>
              <a:buFont typeface="Wingdings 3"/>
              <a:buChar char=""/>
              <a:defRPr/>
            </a:pPr>
            <a:r>
              <a:rPr lang="en-US" b="1" dirty="0" smtClean="0"/>
              <a:t>Cirrhosis</a:t>
            </a:r>
            <a:r>
              <a:rPr lang="en-US" dirty="0" smtClean="0"/>
              <a:t>: It is the final stage of alcoholic liver disease. Cirrhosis occurs when prolonged inflammation of the liver has caused scarring of the liver and subsequent loss of function. Loss of liver function can result in death. </a:t>
            </a:r>
          </a:p>
          <a:p>
            <a:pPr marL="365760" indent="-256032" eaLnBrk="1" fontAlgn="auto" hangingPunct="1">
              <a:spcAft>
                <a:spcPts val="0"/>
              </a:spcAft>
              <a:buFont typeface="Wingdings 3"/>
              <a:buChar char=""/>
              <a:defRPr/>
            </a:pPr>
            <a:r>
              <a:rPr lang="en-US" dirty="0" smtClean="0"/>
              <a:t>The damage caused by cirrhosis is not reversible. In mild to moderate cases, stopping drinking alcohol immediately can prevent further damage. Gradual recovery of the liver function can be achieved. In more severe cases, a liver transplant may be required. </a:t>
            </a:r>
            <a:endParaRPr lang="en-US" dirty="0"/>
          </a:p>
        </p:txBody>
      </p:sp>
      <p:sp>
        <p:nvSpPr>
          <p:cNvPr id="5" name="Title 2"/>
          <p:cNvSpPr>
            <a:spLocks noGrp="1"/>
          </p:cNvSpPr>
          <p:nvPr>
            <p:ph type="title"/>
          </p:nvPr>
        </p:nvSpPr>
        <p:spPr>
          <a:xfrm>
            <a:off x="457200" y="274638"/>
            <a:ext cx="8229600" cy="1143000"/>
          </a:xfrm>
        </p:spPr>
        <p:txBody>
          <a:bodyPr/>
          <a:lstStyle/>
          <a:p>
            <a:pPr eaLnBrk="1" fontAlgn="auto" hangingPunct="1">
              <a:spcAft>
                <a:spcPts val="0"/>
              </a:spcAft>
              <a:defRPr/>
            </a:pPr>
            <a:r>
              <a:rPr lang="en-US" dirty="0" smtClean="0"/>
              <a:t>Stages in alcoholic liver disease</a:t>
            </a:r>
            <a:endParaRPr lang="en-US" dirty="0"/>
          </a:p>
        </p:txBody>
      </p:sp>
    </p:spTree>
    <p:extLst>
      <p:ext uri="{BB962C8B-B14F-4D97-AF65-F5344CB8AC3E}">
        <p14:creationId xmlns:p14="http://schemas.microsoft.com/office/powerpoint/2010/main" xmlns="" val="38368982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295400" y="0"/>
            <a:ext cx="7162800" cy="990600"/>
          </a:xfrm>
        </p:spPr>
        <p:txBody>
          <a:bodyPr/>
          <a:lstStyle/>
          <a:p>
            <a:r>
              <a:rPr lang="en-US" dirty="0" smtClean="0"/>
              <a:t>Circulation in the Liver</a:t>
            </a:r>
          </a:p>
        </p:txBody>
      </p:sp>
      <p:pic>
        <p:nvPicPr>
          <p:cNvPr id="1315" name="Picture 291" descr="liver2"/>
          <p:cNvPicPr>
            <a:picLocks noChangeAspect="1" noChangeArrowheads="1"/>
          </p:cNvPicPr>
          <p:nvPr/>
        </p:nvPicPr>
        <p:blipFill>
          <a:blip r:embed="rId2" cstate="print">
            <a:clrChange>
              <a:clrFrom>
                <a:srgbClr val="EFEAE7"/>
              </a:clrFrom>
              <a:clrTo>
                <a:srgbClr val="EFEAE7">
                  <a:alpha val="0"/>
                </a:srgbClr>
              </a:clrTo>
            </a:clrChange>
          </a:blip>
          <a:srcRect/>
          <a:stretch>
            <a:fillRect/>
          </a:stretch>
        </p:blipFill>
        <p:spPr bwMode="auto">
          <a:xfrm>
            <a:off x="0" y="990600"/>
            <a:ext cx="5265737" cy="3987800"/>
          </a:xfrm>
          <a:prstGeom prst="rect">
            <a:avLst/>
          </a:prstGeom>
          <a:noFill/>
        </p:spPr>
      </p:pic>
      <p:sp>
        <p:nvSpPr>
          <p:cNvPr id="589" name="Text Box 583"/>
          <p:cNvSpPr txBox="1">
            <a:spLocks noChangeArrowheads="1"/>
          </p:cNvSpPr>
          <p:nvPr/>
        </p:nvSpPr>
        <p:spPr bwMode="auto">
          <a:xfrm>
            <a:off x="7000875" y="1898650"/>
            <a:ext cx="2116138" cy="701675"/>
          </a:xfrm>
          <a:prstGeom prst="rect">
            <a:avLst/>
          </a:prstGeom>
          <a:noFill/>
          <a:ln w="9525">
            <a:noFill/>
            <a:miter lim="800000"/>
            <a:headEnd/>
            <a:tailEnd/>
          </a:ln>
        </p:spPr>
        <p:txBody>
          <a:bodyPr>
            <a:spAutoFit/>
          </a:bodyPr>
          <a:lstStyle/>
          <a:p>
            <a:pPr algn="ctr"/>
            <a:r>
              <a:rPr lang="en-GB" dirty="0"/>
              <a:t>Tube connecting to bile duct</a:t>
            </a:r>
            <a:endParaRPr lang="en-US" dirty="0"/>
          </a:p>
        </p:txBody>
      </p:sp>
      <p:grpSp>
        <p:nvGrpSpPr>
          <p:cNvPr id="590" name="Group 596"/>
          <p:cNvGrpSpPr>
            <a:grpSpLocks/>
          </p:cNvGrpSpPr>
          <p:nvPr/>
        </p:nvGrpSpPr>
        <p:grpSpPr bwMode="auto">
          <a:xfrm>
            <a:off x="4708525" y="917575"/>
            <a:ext cx="4435475" cy="5940425"/>
            <a:chOff x="2881" y="317"/>
            <a:chExt cx="2794" cy="3742"/>
          </a:xfrm>
        </p:grpSpPr>
        <p:grpSp>
          <p:nvGrpSpPr>
            <p:cNvPr id="591" name="Group 4"/>
            <p:cNvGrpSpPr>
              <a:grpSpLocks/>
            </p:cNvGrpSpPr>
            <p:nvPr/>
          </p:nvGrpSpPr>
          <p:grpSpPr bwMode="auto">
            <a:xfrm>
              <a:off x="3247" y="317"/>
              <a:ext cx="1502" cy="3742"/>
              <a:chOff x="4600" y="1772"/>
              <a:chExt cx="2993" cy="7701"/>
            </a:xfrm>
          </p:grpSpPr>
          <p:grpSp>
            <p:nvGrpSpPr>
              <p:cNvPr id="596" name="Group 5"/>
              <p:cNvGrpSpPr>
                <a:grpSpLocks/>
              </p:cNvGrpSpPr>
              <p:nvPr/>
            </p:nvGrpSpPr>
            <p:grpSpPr bwMode="auto">
              <a:xfrm rot="1331693">
                <a:off x="6736" y="3184"/>
                <a:ext cx="175" cy="217"/>
                <a:chOff x="7542" y="3625"/>
                <a:chExt cx="200" cy="370"/>
              </a:xfrm>
            </p:grpSpPr>
            <p:sp>
              <p:nvSpPr>
                <p:cNvPr id="882" name="Freeform 6"/>
                <p:cNvSpPr>
                  <a:spLocks noChangeAspect="1"/>
                </p:cNvSpPr>
                <p:nvPr/>
              </p:nvSpPr>
              <p:spPr bwMode="auto">
                <a:xfrm rot="725685">
                  <a:off x="7542" y="3625"/>
                  <a:ext cx="200" cy="370"/>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883" name="Oval 7"/>
                <p:cNvSpPr>
                  <a:spLocks noChangeAspect="1" noChangeArrowheads="1"/>
                </p:cNvSpPr>
                <p:nvPr/>
              </p:nvSpPr>
              <p:spPr bwMode="auto">
                <a:xfrm rot="2424423">
                  <a:off x="7623" y="3767"/>
                  <a:ext cx="34" cy="67"/>
                </a:xfrm>
                <a:prstGeom prst="ellipse">
                  <a:avLst/>
                </a:prstGeom>
                <a:solidFill>
                  <a:srgbClr val="000000"/>
                </a:solidFill>
                <a:ln w="9525">
                  <a:solidFill>
                    <a:srgbClr val="000000"/>
                  </a:solidFill>
                  <a:round/>
                  <a:headEnd/>
                  <a:tailEnd/>
                </a:ln>
              </p:spPr>
              <p:txBody>
                <a:bodyPr/>
                <a:lstStyle/>
                <a:p>
                  <a:endParaRPr lang="en-GB"/>
                </a:p>
              </p:txBody>
            </p:sp>
          </p:grpSp>
          <p:grpSp>
            <p:nvGrpSpPr>
              <p:cNvPr id="597" name="Group 8"/>
              <p:cNvGrpSpPr>
                <a:grpSpLocks/>
              </p:cNvGrpSpPr>
              <p:nvPr/>
            </p:nvGrpSpPr>
            <p:grpSpPr bwMode="auto">
              <a:xfrm rot="464242">
                <a:off x="6643" y="3335"/>
                <a:ext cx="175" cy="272"/>
                <a:chOff x="7542" y="3625"/>
                <a:chExt cx="200" cy="370"/>
              </a:xfrm>
            </p:grpSpPr>
            <p:sp>
              <p:nvSpPr>
                <p:cNvPr id="880" name="Freeform 9"/>
                <p:cNvSpPr>
                  <a:spLocks noChangeAspect="1"/>
                </p:cNvSpPr>
                <p:nvPr/>
              </p:nvSpPr>
              <p:spPr bwMode="auto">
                <a:xfrm rot="725685">
                  <a:off x="7542" y="3625"/>
                  <a:ext cx="200" cy="370"/>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881" name="Oval 10"/>
                <p:cNvSpPr>
                  <a:spLocks noChangeAspect="1" noChangeArrowheads="1"/>
                </p:cNvSpPr>
                <p:nvPr/>
              </p:nvSpPr>
              <p:spPr bwMode="auto">
                <a:xfrm rot="2424423">
                  <a:off x="7623" y="3767"/>
                  <a:ext cx="34" cy="67"/>
                </a:xfrm>
                <a:prstGeom prst="ellipse">
                  <a:avLst/>
                </a:prstGeom>
                <a:solidFill>
                  <a:srgbClr val="000000"/>
                </a:solidFill>
                <a:ln w="9525">
                  <a:solidFill>
                    <a:srgbClr val="000000"/>
                  </a:solidFill>
                  <a:round/>
                  <a:headEnd/>
                  <a:tailEnd/>
                </a:ln>
              </p:spPr>
              <p:txBody>
                <a:bodyPr/>
                <a:lstStyle/>
                <a:p>
                  <a:endParaRPr lang="en-GB"/>
                </a:p>
              </p:txBody>
            </p:sp>
          </p:grpSp>
          <p:grpSp>
            <p:nvGrpSpPr>
              <p:cNvPr id="598" name="Group 11"/>
              <p:cNvGrpSpPr>
                <a:grpSpLocks/>
              </p:cNvGrpSpPr>
              <p:nvPr/>
            </p:nvGrpSpPr>
            <p:grpSpPr bwMode="auto">
              <a:xfrm>
                <a:off x="6567" y="3563"/>
                <a:ext cx="193" cy="290"/>
                <a:chOff x="7490" y="3960"/>
                <a:chExt cx="193" cy="290"/>
              </a:xfrm>
            </p:grpSpPr>
            <p:sp>
              <p:nvSpPr>
                <p:cNvPr id="878" name="Freeform 12"/>
                <p:cNvSpPr>
                  <a:spLocks noChangeAspect="1"/>
                </p:cNvSpPr>
                <p:nvPr/>
              </p:nvSpPr>
              <p:spPr bwMode="auto">
                <a:xfrm rot="725685">
                  <a:off x="7490" y="3960"/>
                  <a:ext cx="193" cy="290"/>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879" name="Oval 13"/>
                <p:cNvSpPr>
                  <a:spLocks noChangeAspect="1" noChangeArrowheads="1"/>
                </p:cNvSpPr>
                <p:nvPr/>
              </p:nvSpPr>
              <p:spPr bwMode="auto">
                <a:xfrm rot="2424423">
                  <a:off x="7552" y="4086"/>
                  <a:ext cx="46" cy="46"/>
                </a:xfrm>
                <a:prstGeom prst="ellipse">
                  <a:avLst/>
                </a:prstGeom>
                <a:solidFill>
                  <a:srgbClr val="000000"/>
                </a:solidFill>
                <a:ln w="9525">
                  <a:solidFill>
                    <a:srgbClr val="000000"/>
                  </a:solidFill>
                  <a:round/>
                  <a:headEnd/>
                  <a:tailEnd/>
                </a:ln>
              </p:spPr>
              <p:txBody>
                <a:bodyPr/>
                <a:lstStyle/>
                <a:p>
                  <a:endParaRPr lang="en-GB"/>
                </a:p>
              </p:txBody>
            </p:sp>
          </p:grpSp>
          <p:grpSp>
            <p:nvGrpSpPr>
              <p:cNvPr id="599" name="Group 14"/>
              <p:cNvGrpSpPr>
                <a:grpSpLocks noChangeAspect="1"/>
              </p:cNvGrpSpPr>
              <p:nvPr/>
            </p:nvGrpSpPr>
            <p:grpSpPr bwMode="auto">
              <a:xfrm>
                <a:off x="5570" y="2811"/>
                <a:ext cx="733" cy="5389"/>
                <a:chOff x="6950" y="3987"/>
                <a:chExt cx="1300" cy="9583"/>
              </a:xfrm>
            </p:grpSpPr>
            <p:grpSp>
              <p:nvGrpSpPr>
                <p:cNvPr id="774" name="Group 15"/>
                <p:cNvGrpSpPr>
                  <a:grpSpLocks noChangeAspect="1"/>
                </p:cNvGrpSpPr>
                <p:nvPr/>
              </p:nvGrpSpPr>
              <p:grpSpPr bwMode="auto">
                <a:xfrm>
                  <a:off x="6950" y="6665"/>
                  <a:ext cx="322" cy="1169"/>
                  <a:chOff x="6950" y="6665"/>
                  <a:chExt cx="322" cy="1169"/>
                </a:xfrm>
              </p:grpSpPr>
              <p:sp>
                <p:nvSpPr>
                  <p:cNvPr id="874" name="Freeform 16"/>
                  <p:cNvSpPr>
                    <a:spLocks noChangeAspect="1"/>
                  </p:cNvSpPr>
                  <p:nvPr/>
                </p:nvSpPr>
                <p:spPr bwMode="auto">
                  <a:xfrm>
                    <a:off x="6968" y="7296"/>
                    <a:ext cx="304" cy="538"/>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875" name="Freeform 17"/>
                  <p:cNvSpPr>
                    <a:spLocks noChangeAspect="1"/>
                  </p:cNvSpPr>
                  <p:nvPr/>
                </p:nvSpPr>
                <p:spPr bwMode="auto">
                  <a:xfrm>
                    <a:off x="6950" y="6665"/>
                    <a:ext cx="315" cy="687"/>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876" name="Oval 18"/>
                  <p:cNvSpPr>
                    <a:spLocks noChangeAspect="1" noChangeArrowheads="1"/>
                  </p:cNvSpPr>
                  <p:nvPr/>
                </p:nvSpPr>
                <p:spPr bwMode="auto">
                  <a:xfrm rot="1698737">
                    <a:off x="7075" y="6931"/>
                    <a:ext cx="54" cy="124"/>
                  </a:xfrm>
                  <a:prstGeom prst="ellipse">
                    <a:avLst/>
                  </a:prstGeom>
                  <a:solidFill>
                    <a:srgbClr val="000000"/>
                  </a:solidFill>
                  <a:ln w="9525">
                    <a:solidFill>
                      <a:srgbClr val="000000"/>
                    </a:solidFill>
                    <a:round/>
                    <a:headEnd/>
                    <a:tailEnd/>
                  </a:ln>
                </p:spPr>
                <p:txBody>
                  <a:bodyPr/>
                  <a:lstStyle/>
                  <a:p>
                    <a:endParaRPr lang="en-GB"/>
                  </a:p>
                </p:txBody>
              </p:sp>
              <p:sp>
                <p:nvSpPr>
                  <p:cNvPr id="877" name="Oval 19"/>
                  <p:cNvSpPr>
                    <a:spLocks noChangeAspect="1" noChangeArrowheads="1"/>
                  </p:cNvSpPr>
                  <p:nvPr/>
                </p:nvSpPr>
                <p:spPr bwMode="auto">
                  <a:xfrm rot="1698737">
                    <a:off x="7067" y="7533"/>
                    <a:ext cx="73" cy="85"/>
                  </a:xfrm>
                  <a:prstGeom prst="ellipse">
                    <a:avLst/>
                  </a:prstGeom>
                  <a:solidFill>
                    <a:srgbClr val="000000"/>
                  </a:solidFill>
                  <a:ln w="9525">
                    <a:solidFill>
                      <a:srgbClr val="000000"/>
                    </a:solidFill>
                    <a:round/>
                    <a:headEnd/>
                    <a:tailEnd/>
                  </a:ln>
                </p:spPr>
                <p:txBody>
                  <a:bodyPr/>
                  <a:lstStyle/>
                  <a:p>
                    <a:endParaRPr lang="en-GB"/>
                  </a:p>
                </p:txBody>
              </p:sp>
            </p:grpSp>
            <p:grpSp>
              <p:nvGrpSpPr>
                <p:cNvPr id="775" name="Group 20"/>
                <p:cNvGrpSpPr>
                  <a:grpSpLocks noChangeAspect="1"/>
                </p:cNvGrpSpPr>
                <p:nvPr/>
              </p:nvGrpSpPr>
              <p:grpSpPr bwMode="auto">
                <a:xfrm>
                  <a:off x="6957" y="4003"/>
                  <a:ext cx="340" cy="1969"/>
                  <a:chOff x="6957" y="4003"/>
                  <a:chExt cx="340" cy="1969"/>
                </a:xfrm>
              </p:grpSpPr>
              <p:grpSp>
                <p:nvGrpSpPr>
                  <p:cNvPr id="864" name="Group 21"/>
                  <p:cNvGrpSpPr>
                    <a:grpSpLocks noChangeAspect="1"/>
                  </p:cNvGrpSpPr>
                  <p:nvPr/>
                </p:nvGrpSpPr>
                <p:grpSpPr bwMode="auto">
                  <a:xfrm>
                    <a:off x="6957" y="4003"/>
                    <a:ext cx="322" cy="1563"/>
                    <a:chOff x="8031" y="5229"/>
                    <a:chExt cx="1995" cy="6383"/>
                  </a:xfrm>
                </p:grpSpPr>
                <p:sp>
                  <p:nvSpPr>
                    <p:cNvPr id="868" name="Freeform 22"/>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869" name="Freeform 23"/>
                    <p:cNvSpPr>
                      <a:spLocks noChangeAspect="1"/>
                    </p:cNvSpPr>
                    <p:nvPr/>
                  </p:nvSpPr>
                  <p:spPr bwMode="auto">
                    <a:xfrm>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870" name="Freeform 24"/>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71" name="Oval 25"/>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872" name="Oval 26"/>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873" name="Oval 27"/>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865" name="Group 28"/>
                  <p:cNvGrpSpPr>
                    <a:grpSpLocks noChangeAspect="1"/>
                  </p:cNvGrpSpPr>
                  <p:nvPr/>
                </p:nvGrpSpPr>
                <p:grpSpPr bwMode="auto">
                  <a:xfrm>
                    <a:off x="6975" y="5566"/>
                    <a:ext cx="322" cy="406"/>
                    <a:chOff x="10272" y="7721"/>
                    <a:chExt cx="322" cy="406"/>
                  </a:xfrm>
                </p:grpSpPr>
                <p:sp>
                  <p:nvSpPr>
                    <p:cNvPr id="866" name="Freeform 29"/>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67" name="Oval 30"/>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grpSp>
              <p:nvGrpSpPr>
                <p:cNvPr id="776" name="Group 31"/>
                <p:cNvGrpSpPr>
                  <a:grpSpLocks noChangeAspect="1"/>
                </p:cNvGrpSpPr>
                <p:nvPr/>
              </p:nvGrpSpPr>
              <p:grpSpPr bwMode="auto">
                <a:xfrm>
                  <a:off x="6968" y="7756"/>
                  <a:ext cx="340" cy="1969"/>
                  <a:chOff x="6957" y="4003"/>
                  <a:chExt cx="340" cy="1969"/>
                </a:xfrm>
              </p:grpSpPr>
              <p:grpSp>
                <p:nvGrpSpPr>
                  <p:cNvPr id="854" name="Group 32"/>
                  <p:cNvGrpSpPr>
                    <a:grpSpLocks noChangeAspect="1"/>
                  </p:cNvGrpSpPr>
                  <p:nvPr/>
                </p:nvGrpSpPr>
                <p:grpSpPr bwMode="auto">
                  <a:xfrm>
                    <a:off x="6957" y="4003"/>
                    <a:ext cx="322" cy="1563"/>
                    <a:chOff x="8031" y="5229"/>
                    <a:chExt cx="1995" cy="6383"/>
                  </a:xfrm>
                </p:grpSpPr>
                <p:sp>
                  <p:nvSpPr>
                    <p:cNvPr id="858" name="Freeform 33"/>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859" name="Freeform 34"/>
                    <p:cNvSpPr>
                      <a:spLocks noChangeAspect="1"/>
                    </p:cNvSpPr>
                    <p:nvPr/>
                  </p:nvSpPr>
                  <p:spPr bwMode="auto">
                    <a:xfrm>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860" name="Freeform 35"/>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61" name="Oval 36"/>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862" name="Oval 37"/>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863" name="Oval 38"/>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855" name="Group 39"/>
                  <p:cNvGrpSpPr>
                    <a:grpSpLocks noChangeAspect="1"/>
                  </p:cNvGrpSpPr>
                  <p:nvPr/>
                </p:nvGrpSpPr>
                <p:grpSpPr bwMode="auto">
                  <a:xfrm>
                    <a:off x="6975" y="5566"/>
                    <a:ext cx="322" cy="406"/>
                    <a:chOff x="10272" y="7721"/>
                    <a:chExt cx="322" cy="406"/>
                  </a:xfrm>
                </p:grpSpPr>
                <p:sp>
                  <p:nvSpPr>
                    <p:cNvPr id="856" name="Freeform 40"/>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57" name="Oval 41"/>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grpSp>
              <p:nvGrpSpPr>
                <p:cNvPr id="777" name="Group 42"/>
                <p:cNvGrpSpPr>
                  <a:grpSpLocks noChangeAspect="1"/>
                </p:cNvGrpSpPr>
                <p:nvPr/>
              </p:nvGrpSpPr>
              <p:grpSpPr bwMode="auto">
                <a:xfrm flipV="1">
                  <a:off x="7000" y="9725"/>
                  <a:ext cx="340" cy="1969"/>
                  <a:chOff x="6957" y="4003"/>
                  <a:chExt cx="340" cy="1969"/>
                </a:xfrm>
              </p:grpSpPr>
              <p:grpSp>
                <p:nvGrpSpPr>
                  <p:cNvPr id="844" name="Group 43"/>
                  <p:cNvGrpSpPr>
                    <a:grpSpLocks noChangeAspect="1"/>
                  </p:cNvGrpSpPr>
                  <p:nvPr/>
                </p:nvGrpSpPr>
                <p:grpSpPr bwMode="auto">
                  <a:xfrm>
                    <a:off x="6957" y="4003"/>
                    <a:ext cx="322" cy="1563"/>
                    <a:chOff x="8031" y="5229"/>
                    <a:chExt cx="1995" cy="6383"/>
                  </a:xfrm>
                </p:grpSpPr>
                <p:sp>
                  <p:nvSpPr>
                    <p:cNvPr id="848" name="Freeform 44"/>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849" name="Freeform 45"/>
                    <p:cNvSpPr>
                      <a:spLocks noChangeAspect="1"/>
                    </p:cNvSpPr>
                    <p:nvPr/>
                  </p:nvSpPr>
                  <p:spPr bwMode="auto">
                    <a:xfrm>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850" name="Freeform 46"/>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51" name="Oval 47"/>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852" name="Oval 48"/>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853" name="Oval 49"/>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845" name="Group 50"/>
                  <p:cNvGrpSpPr>
                    <a:grpSpLocks noChangeAspect="1"/>
                  </p:cNvGrpSpPr>
                  <p:nvPr/>
                </p:nvGrpSpPr>
                <p:grpSpPr bwMode="auto">
                  <a:xfrm>
                    <a:off x="6975" y="5566"/>
                    <a:ext cx="322" cy="406"/>
                    <a:chOff x="10272" y="7721"/>
                    <a:chExt cx="322" cy="406"/>
                  </a:xfrm>
                </p:grpSpPr>
                <p:sp>
                  <p:nvSpPr>
                    <p:cNvPr id="846" name="Freeform 51"/>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47" name="Oval 52"/>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grpSp>
              <p:nvGrpSpPr>
                <p:cNvPr id="778" name="Group 53"/>
                <p:cNvGrpSpPr>
                  <a:grpSpLocks noChangeAspect="1"/>
                </p:cNvGrpSpPr>
                <p:nvPr/>
              </p:nvGrpSpPr>
              <p:grpSpPr bwMode="auto">
                <a:xfrm>
                  <a:off x="6995" y="11601"/>
                  <a:ext cx="340" cy="1969"/>
                  <a:chOff x="6957" y="4003"/>
                  <a:chExt cx="340" cy="1969"/>
                </a:xfrm>
              </p:grpSpPr>
              <p:grpSp>
                <p:nvGrpSpPr>
                  <p:cNvPr id="834" name="Group 54"/>
                  <p:cNvGrpSpPr>
                    <a:grpSpLocks noChangeAspect="1"/>
                  </p:cNvGrpSpPr>
                  <p:nvPr/>
                </p:nvGrpSpPr>
                <p:grpSpPr bwMode="auto">
                  <a:xfrm>
                    <a:off x="6957" y="4003"/>
                    <a:ext cx="322" cy="1563"/>
                    <a:chOff x="8031" y="5229"/>
                    <a:chExt cx="1995" cy="6383"/>
                  </a:xfrm>
                </p:grpSpPr>
                <p:sp>
                  <p:nvSpPr>
                    <p:cNvPr id="838" name="Freeform 55"/>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839" name="Freeform 56"/>
                    <p:cNvSpPr>
                      <a:spLocks noChangeAspect="1"/>
                    </p:cNvSpPr>
                    <p:nvPr/>
                  </p:nvSpPr>
                  <p:spPr bwMode="auto">
                    <a:xfrm>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840" name="Freeform 57"/>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41" name="Oval 58"/>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842" name="Oval 59"/>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843" name="Oval 60"/>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835" name="Group 61"/>
                  <p:cNvGrpSpPr>
                    <a:grpSpLocks noChangeAspect="1"/>
                  </p:cNvGrpSpPr>
                  <p:nvPr/>
                </p:nvGrpSpPr>
                <p:grpSpPr bwMode="auto">
                  <a:xfrm>
                    <a:off x="6975" y="5566"/>
                    <a:ext cx="322" cy="406"/>
                    <a:chOff x="10272" y="7721"/>
                    <a:chExt cx="322" cy="406"/>
                  </a:xfrm>
                </p:grpSpPr>
                <p:sp>
                  <p:nvSpPr>
                    <p:cNvPr id="836" name="Freeform 62"/>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37" name="Oval 63"/>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grpSp>
              <p:nvGrpSpPr>
                <p:cNvPr id="779" name="Group 64"/>
                <p:cNvGrpSpPr>
                  <a:grpSpLocks noChangeAspect="1"/>
                </p:cNvGrpSpPr>
                <p:nvPr/>
              </p:nvGrpSpPr>
              <p:grpSpPr bwMode="auto">
                <a:xfrm flipH="1">
                  <a:off x="7910" y="3987"/>
                  <a:ext cx="340" cy="1969"/>
                  <a:chOff x="6957" y="4003"/>
                  <a:chExt cx="340" cy="1969"/>
                </a:xfrm>
              </p:grpSpPr>
              <p:grpSp>
                <p:nvGrpSpPr>
                  <p:cNvPr id="824" name="Group 65"/>
                  <p:cNvGrpSpPr>
                    <a:grpSpLocks noChangeAspect="1"/>
                  </p:cNvGrpSpPr>
                  <p:nvPr/>
                </p:nvGrpSpPr>
                <p:grpSpPr bwMode="auto">
                  <a:xfrm>
                    <a:off x="6957" y="4003"/>
                    <a:ext cx="322" cy="1563"/>
                    <a:chOff x="8031" y="5229"/>
                    <a:chExt cx="1995" cy="6383"/>
                  </a:xfrm>
                </p:grpSpPr>
                <p:sp>
                  <p:nvSpPr>
                    <p:cNvPr id="828" name="Freeform 66"/>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829" name="Freeform 67"/>
                    <p:cNvSpPr>
                      <a:spLocks noChangeAspect="1"/>
                    </p:cNvSpPr>
                    <p:nvPr/>
                  </p:nvSpPr>
                  <p:spPr bwMode="auto">
                    <a:xfrm flipV="1">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830" name="Freeform 68"/>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31" name="Oval 69"/>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832" name="Oval 70"/>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833" name="Oval 71"/>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825" name="Group 72"/>
                  <p:cNvGrpSpPr>
                    <a:grpSpLocks noChangeAspect="1"/>
                  </p:cNvGrpSpPr>
                  <p:nvPr/>
                </p:nvGrpSpPr>
                <p:grpSpPr bwMode="auto">
                  <a:xfrm>
                    <a:off x="6975" y="5566"/>
                    <a:ext cx="322" cy="406"/>
                    <a:chOff x="10272" y="7721"/>
                    <a:chExt cx="322" cy="406"/>
                  </a:xfrm>
                </p:grpSpPr>
                <p:sp>
                  <p:nvSpPr>
                    <p:cNvPr id="826" name="Freeform 73"/>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27" name="Oval 74"/>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grpSp>
              <p:nvGrpSpPr>
                <p:cNvPr id="780" name="Group 75"/>
                <p:cNvGrpSpPr>
                  <a:grpSpLocks noChangeAspect="1"/>
                </p:cNvGrpSpPr>
                <p:nvPr/>
              </p:nvGrpSpPr>
              <p:grpSpPr bwMode="auto">
                <a:xfrm flipH="1">
                  <a:off x="7899" y="5886"/>
                  <a:ext cx="340" cy="1969"/>
                  <a:chOff x="6957" y="4003"/>
                  <a:chExt cx="340" cy="1969"/>
                </a:xfrm>
              </p:grpSpPr>
              <p:grpSp>
                <p:nvGrpSpPr>
                  <p:cNvPr id="814" name="Group 76"/>
                  <p:cNvGrpSpPr>
                    <a:grpSpLocks noChangeAspect="1"/>
                  </p:cNvGrpSpPr>
                  <p:nvPr/>
                </p:nvGrpSpPr>
                <p:grpSpPr bwMode="auto">
                  <a:xfrm>
                    <a:off x="6957" y="4003"/>
                    <a:ext cx="322" cy="1563"/>
                    <a:chOff x="8031" y="5229"/>
                    <a:chExt cx="1995" cy="6383"/>
                  </a:xfrm>
                </p:grpSpPr>
                <p:sp>
                  <p:nvSpPr>
                    <p:cNvPr id="818" name="Freeform 77"/>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819" name="Freeform 78"/>
                    <p:cNvSpPr>
                      <a:spLocks noChangeAspect="1"/>
                    </p:cNvSpPr>
                    <p:nvPr/>
                  </p:nvSpPr>
                  <p:spPr bwMode="auto">
                    <a:xfrm flipV="1">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820" name="Freeform 79"/>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21" name="Oval 80"/>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822" name="Oval 81"/>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823" name="Oval 82"/>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815" name="Group 83"/>
                  <p:cNvGrpSpPr>
                    <a:grpSpLocks noChangeAspect="1"/>
                  </p:cNvGrpSpPr>
                  <p:nvPr/>
                </p:nvGrpSpPr>
                <p:grpSpPr bwMode="auto">
                  <a:xfrm>
                    <a:off x="6975" y="5566"/>
                    <a:ext cx="322" cy="406"/>
                    <a:chOff x="10272" y="7721"/>
                    <a:chExt cx="322" cy="406"/>
                  </a:xfrm>
                </p:grpSpPr>
                <p:sp>
                  <p:nvSpPr>
                    <p:cNvPr id="816" name="Freeform 84"/>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17" name="Oval 85"/>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grpSp>
              <p:nvGrpSpPr>
                <p:cNvPr id="781" name="Group 86"/>
                <p:cNvGrpSpPr>
                  <a:grpSpLocks noChangeAspect="1"/>
                </p:cNvGrpSpPr>
                <p:nvPr/>
              </p:nvGrpSpPr>
              <p:grpSpPr bwMode="auto">
                <a:xfrm flipH="1">
                  <a:off x="7899" y="7807"/>
                  <a:ext cx="340" cy="1969"/>
                  <a:chOff x="6957" y="4003"/>
                  <a:chExt cx="340" cy="1969"/>
                </a:xfrm>
              </p:grpSpPr>
              <p:grpSp>
                <p:nvGrpSpPr>
                  <p:cNvPr id="804" name="Group 87"/>
                  <p:cNvGrpSpPr>
                    <a:grpSpLocks noChangeAspect="1"/>
                  </p:cNvGrpSpPr>
                  <p:nvPr/>
                </p:nvGrpSpPr>
                <p:grpSpPr bwMode="auto">
                  <a:xfrm>
                    <a:off x="6957" y="4003"/>
                    <a:ext cx="322" cy="1563"/>
                    <a:chOff x="8031" y="5229"/>
                    <a:chExt cx="1995" cy="6383"/>
                  </a:xfrm>
                </p:grpSpPr>
                <p:sp>
                  <p:nvSpPr>
                    <p:cNvPr id="808" name="Freeform 88"/>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809" name="Freeform 89"/>
                    <p:cNvSpPr>
                      <a:spLocks noChangeAspect="1"/>
                    </p:cNvSpPr>
                    <p:nvPr/>
                  </p:nvSpPr>
                  <p:spPr bwMode="auto">
                    <a:xfrm flipV="1">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810" name="Freeform 90"/>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11" name="Oval 91"/>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812" name="Oval 92"/>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813" name="Oval 93"/>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805" name="Group 94"/>
                  <p:cNvGrpSpPr>
                    <a:grpSpLocks noChangeAspect="1"/>
                  </p:cNvGrpSpPr>
                  <p:nvPr/>
                </p:nvGrpSpPr>
                <p:grpSpPr bwMode="auto">
                  <a:xfrm>
                    <a:off x="6975" y="5566"/>
                    <a:ext cx="322" cy="406"/>
                    <a:chOff x="10272" y="7721"/>
                    <a:chExt cx="322" cy="406"/>
                  </a:xfrm>
                </p:grpSpPr>
                <p:sp>
                  <p:nvSpPr>
                    <p:cNvPr id="806" name="Freeform 95"/>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07" name="Oval 96"/>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grpSp>
              <p:nvGrpSpPr>
                <p:cNvPr id="782" name="Group 97"/>
                <p:cNvGrpSpPr>
                  <a:grpSpLocks noChangeAspect="1"/>
                </p:cNvGrpSpPr>
                <p:nvPr/>
              </p:nvGrpSpPr>
              <p:grpSpPr bwMode="auto">
                <a:xfrm flipH="1">
                  <a:off x="7899" y="9728"/>
                  <a:ext cx="340" cy="2014"/>
                  <a:chOff x="6957" y="4003"/>
                  <a:chExt cx="340" cy="1969"/>
                </a:xfrm>
              </p:grpSpPr>
              <p:grpSp>
                <p:nvGrpSpPr>
                  <p:cNvPr id="794" name="Group 98"/>
                  <p:cNvGrpSpPr>
                    <a:grpSpLocks noChangeAspect="1"/>
                  </p:cNvGrpSpPr>
                  <p:nvPr/>
                </p:nvGrpSpPr>
                <p:grpSpPr bwMode="auto">
                  <a:xfrm>
                    <a:off x="6957" y="4003"/>
                    <a:ext cx="322" cy="1563"/>
                    <a:chOff x="8031" y="5229"/>
                    <a:chExt cx="1995" cy="6383"/>
                  </a:xfrm>
                </p:grpSpPr>
                <p:sp>
                  <p:nvSpPr>
                    <p:cNvPr id="798" name="Freeform 99"/>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799" name="Freeform 100"/>
                    <p:cNvSpPr>
                      <a:spLocks noChangeAspect="1"/>
                    </p:cNvSpPr>
                    <p:nvPr/>
                  </p:nvSpPr>
                  <p:spPr bwMode="auto">
                    <a:xfrm flipV="1">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800" name="Freeform 101"/>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801" name="Oval 102"/>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802" name="Oval 103"/>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803" name="Oval 104"/>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795" name="Group 105"/>
                  <p:cNvGrpSpPr>
                    <a:grpSpLocks noChangeAspect="1"/>
                  </p:cNvGrpSpPr>
                  <p:nvPr/>
                </p:nvGrpSpPr>
                <p:grpSpPr bwMode="auto">
                  <a:xfrm>
                    <a:off x="6975" y="5566"/>
                    <a:ext cx="322" cy="406"/>
                    <a:chOff x="10272" y="7721"/>
                    <a:chExt cx="322" cy="406"/>
                  </a:xfrm>
                </p:grpSpPr>
                <p:sp>
                  <p:nvSpPr>
                    <p:cNvPr id="796" name="Freeform 106"/>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797" name="Oval 107"/>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grpSp>
              <p:nvGrpSpPr>
                <p:cNvPr id="783" name="Group 108"/>
                <p:cNvGrpSpPr>
                  <a:grpSpLocks noChangeAspect="1"/>
                </p:cNvGrpSpPr>
                <p:nvPr/>
              </p:nvGrpSpPr>
              <p:grpSpPr bwMode="auto">
                <a:xfrm flipH="1">
                  <a:off x="7899" y="11694"/>
                  <a:ext cx="305" cy="1876"/>
                  <a:chOff x="6957" y="4003"/>
                  <a:chExt cx="340" cy="1969"/>
                </a:xfrm>
              </p:grpSpPr>
              <p:grpSp>
                <p:nvGrpSpPr>
                  <p:cNvPr id="784" name="Group 109"/>
                  <p:cNvGrpSpPr>
                    <a:grpSpLocks noChangeAspect="1"/>
                  </p:cNvGrpSpPr>
                  <p:nvPr/>
                </p:nvGrpSpPr>
                <p:grpSpPr bwMode="auto">
                  <a:xfrm>
                    <a:off x="6957" y="4003"/>
                    <a:ext cx="322" cy="1563"/>
                    <a:chOff x="8031" y="5229"/>
                    <a:chExt cx="1995" cy="6383"/>
                  </a:xfrm>
                </p:grpSpPr>
                <p:sp>
                  <p:nvSpPr>
                    <p:cNvPr id="788" name="Freeform 110"/>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789" name="Freeform 111"/>
                    <p:cNvSpPr>
                      <a:spLocks noChangeAspect="1"/>
                    </p:cNvSpPr>
                    <p:nvPr/>
                  </p:nvSpPr>
                  <p:spPr bwMode="auto">
                    <a:xfrm flipV="1">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790" name="Freeform 112"/>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791" name="Oval 113"/>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792" name="Oval 114"/>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793" name="Oval 115"/>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785" name="Group 116"/>
                  <p:cNvGrpSpPr>
                    <a:grpSpLocks noChangeAspect="1"/>
                  </p:cNvGrpSpPr>
                  <p:nvPr/>
                </p:nvGrpSpPr>
                <p:grpSpPr bwMode="auto">
                  <a:xfrm>
                    <a:off x="6975" y="5566"/>
                    <a:ext cx="322" cy="406"/>
                    <a:chOff x="10272" y="7721"/>
                    <a:chExt cx="322" cy="406"/>
                  </a:xfrm>
                </p:grpSpPr>
                <p:sp>
                  <p:nvSpPr>
                    <p:cNvPr id="786" name="Freeform 117"/>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787" name="Oval 118"/>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grpSp>
          <p:grpSp>
            <p:nvGrpSpPr>
              <p:cNvPr id="600" name="Group 119"/>
              <p:cNvGrpSpPr>
                <a:grpSpLocks noChangeAspect="1"/>
              </p:cNvGrpSpPr>
              <p:nvPr/>
            </p:nvGrpSpPr>
            <p:grpSpPr bwMode="auto">
              <a:xfrm>
                <a:off x="5781" y="2850"/>
                <a:ext cx="319" cy="5358"/>
                <a:chOff x="7322" y="4055"/>
                <a:chExt cx="570" cy="9530"/>
              </a:xfrm>
            </p:grpSpPr>
            <p:grpSp>
              <p:nvGrpSpPr>
                <p:cNvPr id="722" name="Group 120"/>
                <p:cNvGrpSpPr>
                  <a:grpSpLocks noChangeAspect="1"/>
                </p:cNvGrpSpPr>
                <p:nvPr/>
              </p:nvGrpSpPr>
              <p:grpSpPr bwMode="auto">
                <a:xfrm rot="5400000">
                  <a:off x="6120" y="7897"/>
                  <a:ext cx="2570" cy="165"/>
                  <a:chOff x="2400" y="1357"/>
                  <a:chExt cx="8615" cy="540"/>
                </a:xfrm>
              </p:grpSpPr>
              <p:sp>
                <p:nvSpPr>
                  <p:cNvPr id="768" name="Freeform 121"/>
                  <p:cNvSpPr>
                    <a:spLocks noChangeAspect="1"/>
                  </p:cNvSpPr>
                  <p:nvPr/>
                </p:nvSpPr>
                <p:spPr bwMode="auto">
                  <a:xfrm>
                    <a:off x="2400" y="1357"/>
                    <a:ext cx="2802" cy="535"/>
                  </a:xfrm>
                  <a:custGeom>
                    <a:avLst/>
                    <a:gdLst>
                      <a:gd name="T0" fmla="*/ 300 w 2802"/>
                      <a:gd name="T1" fmla="*/ 515 h 535"/>
                      <a:gd name="T2" fmla="*/ 1290 w 2802"/>
                      <a:gd name="T3" fmla="*/ 530 h 535"/>
                      <a:gd name="T4" fmla="*/ 2595 w 2802"/>
                      <a:gd name="T5" fmla="*/ 485 h 535"/>
                      <a:gd name="T6" fmla="*/ 2535 w 2802"/>
                      <a:gd name="T7" fmla="*/ 305 h 535"/>
                      <a:gd name="T8" fmla="*/ 1800 w 2802"/>
                      <a:gd name="T9" fmla="*/ 260 h 535"/>
                      <a:gd name="T10" fmla="*/ 1530 w 2802"/>
                      <a:gd name="T11" fmla="*/ 35 h 535"/>
                      <a:gd name="T12" fmla="*/ 1125 w 2802"/>
                      <a:gd name="T13" fmla="*/ 50 h 535"/>
                      <a:gd name="T14" fmla="*/ 885 w 2802"/>
                      <a:gd name="T15" fmla="*/ 275 h 535"/>
                      <a:gd name="T16" fmla="*/ 405 w 2802"/>
                      <a:gd name="T17" fmla="*/ 290 h 535"/>
                      <a:gd name="T18" fmla="*/ 75 w 2802"/>
                      <a:gd name="T19" fmla="*/ 335 h 535"/>
                      <a:gd name="T20" fmla="*/ 45 w 2802"/>
                      <a:gd name="T21" fmla="*/ 470 h 535"/>
                      <a:gd name="T22" fmla="*/ 300 w 2802"/>
                      <a:gd name="T23" fmla="*/ 515 h 5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02"/>
                      <a:gd name="T37" fmla="*/ 0 h 535"/>
                      <a:gd name="T38" fmla="*/ 2802 w 2802"/>
                      <a:gd name="T39" fmla="*/ 535 h 5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02" h="535">
                        <a:moveTo>
                          <a:pt x="300" y="515"/>
                        </a:moveTo>
                        <a:cubicBezTo>
                          <a:pt x="507" y="525"/>
                          <a:pt x="908" y="535"/>
                          <a:pt x="1290" y="530"/>
                        </a:cubicBezTo>
                        <a:cubicBezTo>
                          <a:pt x="1672" y="525"/>
                          <a:pt x="2388" y="522"/>
                          <a:pt x="2595" y="485"/>
                        </a:cubicBezTo>
                        <a:cubicBezTo>
                          <a:pt x="2802" y="448"/>
                          <a:pt x="2667" y="342"/>
                          <a:pt x="2535" y="305"/>
                        </a:cubicBezTo>
                        <a:cubicBezTo>
                          <a:pt x="2403" y="268"/>
                          <a:pt x="1967" y="305"/>
                          <a:pt x="1800" y="260"/>
                        </a:cubicBezTo>
                        <a:cubicBezTo>
                          <a:pt x="1633" y="215"/>
                          <a:pt x="1642" y="70"/>
                          <a:pt x="1530" y="35"/>
                        </a:cubicBezTo>
                        <a:cubicBezTo>
                          <a:pt x="1418" y="0"/>
                          <a:pt x="1233" y="10"/>
                          <a:pt x="1125" y="50"/>
                        </a:cubicBezTo>
                        <a:cubicBezTo>
                          <a:pt x="1017" y="90"/>
                          <a:pt x="1005" y="235"/>
                          <a:pt x="885" y="275"/>
                        </a:cubicBezTo>
                        <a:cubicBezTo>
                          <a:pt x="765" y="315"/>
                          <a:pt x="540" y="280"/>
                          <a:pt x="405" y="290"/>
                        </a:cubicBezTo>
                        <a:cubicBezTo>
                          <a:pt x="270" y="300"/>
                          <a:pt x="135" y="305"/>
                          <a:pt x="75" y="335"/>
                        </a:cubicBezTo>
                        <a:cubicBezTo>
                          <a:pt x="15" y="365"/>
                          <a:pt x="0" y="442"/>
                          <a:pt x="45" y="470"/>
                        </a:cubicBezTo>
                        <a:cubicBezTo>
                          <a:pt x="90" y="498"/>
                          <a:pt x="93" y="505"/>
                          <a:pt x="300" y="515"/>
                        </a:cubicBezTo>
                        <a:close/>
                      </a:path>
                    </a:pathLst>
                  </a:custGeom>
                  <a:solidFill>
                    <a:srgbClr val="FFCC99"/>
                  </a:solidFill>
                  <a:ln w="9525">
                    <a:solidFill>
                      <a:srgbClr val="000000"/>
                    </a:solidFill>
                    <a:round/>
                    <a:headEnd/>
                    <a:tailEnd/>
                  </a:ln>
                </p:spPr>
                <p:txBody>
                  <a:bodyPr/>
                  <a:lstStyle/>
                  <a:p>
                    <a:endParaRPr lang="en-US"/>
                  </a:p>
                </p:txBody>
              </p:sp>
              <p:sp>
                <p:nvSpPr>
                  <p:cNvPr id="769" name="Freeform 122"/>
                  <p:cNvSpPr>
                    <a:spLocks noChangeAspect="1"/>
                  </p:cNvSpPr>
                  <p:nvPr/>
                </p:nvSpPr>
                <p:spPr bwMode="auto">
                  <a:xfrm>
                    <a:off x="8160" y="1482"/>
                    <a:ext cx="2855" cy="415"/>
                  </a:xfrm>
                  <a:custGeom>
                    <a:avLst/>
                    <a:gdLst>
                      <a:gd name="T0" fmla="*/ 570 w 2855"/>
                      <a:gd name="T1" fmla="*/ 165 h 415"/>
                      <a:gd name="T2" fmla="*/ 180 w 2855"/>
                      <a:gd name="T3" fmla="*/ 180 h 415"/>
                      <a:gd name="T4" fmla="*/ 60 w 2855"/>
                      <a:gd name="T5" fmla="*/ 315 h 415"/>
                      <a:gd name="T6" fmla="*/ 540 w 2855"/>
                      <a:gd name="T7" fmla="*/ 375 h 415"/>
                      <a:gd name="T8" fmla="*/ 1860 w 2855"/>
                      <a:gd name="T9" fmla="*/ 390 h 415"/>
                      <a:gd name="T10" fmla="*/ 2715 w 2855"/>
                      <a:gd name="T11" fmla="*/ 375 h 415"/>
                      <a:gd name="T12" fmla="*/ 2700 w 2855"/>
                      <a:gd name="T13" fmla="*/ 150 h 415"/>
                      <a:gd name="T14" fmla="*/ 2070 w 2855"/>
                      <a:gd name="T15" fmla="*/ 120 h 415"/>
                      <a:gd name="T16" fmla="*/ 1470 w 2855"/>
                      <a:gd name="T17" fmla="*/ 15 h 415"/>
                      <a:gd name="T18" fmla="*/ 975 w 2855"/>
                      <a:gd name="T19" fmla="*/ 30 h 415"/>
                      <a:gd name="T20" fmla="*/ 735 w 2855"/>
                      <a:gd name="T21" fmla="*/ 120 h 415"/>
                      <a:gd name="T22" fmla="*/ 570 w 2855"/>
                      <a:gd name="T23" fmla="*/ 165 h 4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55"/>
                      <a:gd name="T37" fmla="*/ 0 h 415"/>
                      <a:gd name="T38" fmla="*/ 2855 w 2855"/>
                      <a:gd name="T39" fmla="*/ 415 h 4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55" h="415">
                        <a:moveTo>
                          <a:pt x="570" y="165"/>
                        </a:moveTo>
                        <a:cubicBezTo>
                          <a:pt x="478" y="175"/>
                          <a:pt x="265" y="155"/>
                          <a:pt x="180" y="180"/>
                        </a:cubicBezTo>
                        <a:cubicBezTo>
                          <a:pt x="95" y="205"/>
                          <a:pt x="0" y="283"/>
                          <a:pt x="60" y="315"/>
                        </a:cubicBezTo>
                        <a:cubicBezTo>
                          <a:pt x="120" y="347"/>
                          <a:pt x="240" y="363"/>
                          <a:pt x="540" y="375"/>
                        </a:cubicBezTo>
                        <a:cubicBezTo>
                          <a:pt x="840" y="387"/>
                          <a:pt x="1498" y="390"/>
                          <a:pt x="1860" y="390"/>
                        </a:cubicBezTo>
                        <a:cubicBezTo>
                          <a:pt x="2222" y="390"/>
                          <a:pt x="2575" y="415"/>
                          <a:pt x="2715" y="375"/>
                        </a:cubicBezTo>
                        <a:cubicBezTo>
                          <a:pt x="2855" y="335"/>
                          <a:pt x="2807" y="193"/>
                          <a:pt x="2700" y="150"/>
                        </a:cubicBezTo>
                        <a:cubicBezTo>
                          <a:pt x="2593" y="107"/>
                          <a:pt x="2275" y="142"/>
                          <a:pt x="2070" y="120"/>
                        </a:cubicBezTo>
                        <a:cubicBezTo>
                          <a:pt x="1865" y="98"/>
                          <a:pt x="1652" y="30"/>
                          <a:pt x="1470" y="15"/>
                        </a:cubicBezTo>
                        <a:cubicBezTo>
                          <a:pt x="1288" y="0"/>
                          <a:pt x="1097" y="13"/>
                          <a:pt x="975" y="30"/>
                        </a:cubicBezTo>
                        <a:cubicBezTo>
                          <a:pt x="853" y="47"/>
                          <a:pt x="805" y="98"/>
                          <a:pt x="735" y="120"/>
                        </a:cubicBezTo>
                        <a:cubicBezTo>
                          <a:pt x="665" y="142"/>
                          <a:pt x="662" y="155"/>
                          <a:pt x="570" y="165"/>
                        </a:cubicBezTo>
                        <a:close/>
                      </a:path>
                    </a:pathLst>
                  </a:custGeom>
                  <a:solidFill>
                    <a:srgbClr val="FFCC99"/>
                  </a:solidFill>
                  <a:ln w="9525">
                    <a:solidFill>
                      <a:srgbClr val="000000"/>
                    </a:solidFill>
                    <a:round/>
                    <a:headEnd/>
                    <a:tailEnd/>
                  </a:ln>
                </p:spPr>
                <p:txBody>
                  <a:bodyPr/>
                  <a:lstStyle/>
                  <a:p>
                    <a:endParaRPr lang="en-US"/>
                  </a:p>
                </p:txBody>
              </p:sp>
              <p:sp>
                <p:nvSpPr>
                  <p:cNvPr id="770" name="Freeform 123"/>
                  <p:cNvSpPr>
                    <a:spLocks noChangeAspect="1"/>
                  </p:cNvSpPr>
                  <p:nvPr/>
                </p:nvSpPr>
                <p:spPr bwMode="auto">
                  <a:xfrm>
                    <a:off x="5578" y="1567"/>
                    <a:ext cx="2219" cy="327"/>
                  </a:xfrm>
                  <a:custGeom>
                    <a:avLst/>
                    <a:gdLst>
                      <a:gd name="T0" fmla="*/ 902 w 2219"/>
                      <a:gd name="T1" fmla="*/ 290 h 327"/>
                      <a:gd name="T2" fmla="*/ 2027 w 2219"/>
                      <a:gd name="T3" fmla="*/ 290 h 327"/>
                      <a:gd name="T4" fmla="*/ 2057 w 2219"/>
                      <a:gd name="T5" fmla="*/ 65 h 327"/>
                      <a:gd name="T6" fmla="*/ 1592 w 2219"/>
                      <a:gd name="T7" fmla="*/ 5 h 327"/>
                      <a:gd name="T8" fmla="*/ 737 w 2219"/>
                      <a:gd name="T9" fmla="*/ 35 h 327"/>
                      <a:gd name="T10" fmla="*/ 227 w 2219"/>
                      <a:gd name="T11" fmla="*/ 95 h 327"/>
                      <a:gd name="T12" fmla="*/ 137 w 2219"/>
                      <a:gd name="T13" fmla="*/ 230 h 327"/>
                      <a:gd name="T14" fmla="*/ 1052 w 2219"/>
                      <a:gd name="T15" fmla="*/ 290 h 327"/>
                      <a:gd name="T16" fmla="*/ 0 60000 65536"/>
                      <a:gd name="T17" fmla="*/ 0 60000 65536"/>
                      <a:gd name="T18" fmla="*/ 0 60000 65536"/>
                      <a:gd name="T19" fmla="*/ 0 60000 65536"/>
                      <a:gd name="T20" fmla="*/ 0 60000 65536"/>
                      <a:gd name="T21" fmla="*/ 0 60000 65536"/>
                      <a:gd name="T22" fmla="*/ 0 60000 65536"/>
                      <a:gd name="T23" fmla="*/ 0 60000 65536"/>
                      <a:gd name="T24" fmla="*/ 0 w 2219"/>
                      <a:gd name="T25" fmla="*/ 0 h 327"/>
                      <a:gd name="T26" fmla="*/ 2219 w 2219"/>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19" h="327">
                        <a:moveTo>
                          <a:pt x="902" y="290"/>
                        </a:moveTo>
                        <a:cubicBezTo>
                          <a:pt x="1368" y="308"/>
                          <a:pt x="1835" y="327"/>
                          <a:pt x="2027" y="290"/>
                        </a:cubicBezTo>
                        <a:cubicBezTo>
                          <a:pt x="2219" y="253"/>
                          <a:pt x="2129" y="112"/>
                          <a:pt x="2057" y="65"/>
                        </a:cubicBezTo>
                        <a:cubicBezTo>
                          <a:pt x="1985" y="18"/>
                          <a:pt x="1812" y="10"/>
                          <a:pt x="1592" y="5"/>
                        </a:cubicBezTo>
                        <a:cubicBezTo>
                          <a:pt x="1372" y="0"/>
                          <a:pt x="964" y="20"/>
                          <a:pt x="737" y="35"/>
                        </a:cubicBezTo>
                        <a:cubicBezTo>
                          <a:pt x="510" y="50"/>
                          <a:pt x="327" y="63"/>
                          <a:pt x="227" y="95"/>
                        </a:cubicBezTo>
                        <a:cubicBezTo>
                          <a:pt x="127" y="127"/>
                          <a:pt x="0" y="198"/>
                          <a:pt x="137" y="230"/>
                        </a:cubicBezTo>
                        <a:cubicBezTo>
                          <a:pt x="274" y="262"/>
                          <a:pt x="902" y="280"/>
                          <a:pt x="1052" y="290"/>
                        </a:cubicBezTo>
                      </a:path>
                    </a:pathLst>
                  </a:custGeom>
                  <a:solidFill>
                    <a:srgbClr val="FFCC99"/>
                  </a:solidFill>
                  <a:ln w="9525">
                    <a:solidFill>
                      <a:srgbClr val="000000"/>
                    </a:solidFill>
                    <a:round/>
                    <a:headEnd/>
                    <a:tailEnd/>
                  </a:ln>
                </p:spPr>
                <p:txBody>
                  <a:bodyPr/>
                  <a:lstStyle/>
                  <a:p>
                    <a:endParaRPr lang="en-US"/>
                  </a:p>
                </p:txBody>
              </p:sp>
              <p:sp>
                <p:nvSpPr>
                  <p:cNvPr id="771" name="Oval 124"/>
                  <p:cNvSpPr>
                    <a:spLocks noChangeAspect="1" noChangeArrowheads="1"/>
                  </p:cNvSpPr>
                  <p:nvPr/>
                </p:nvSpPr>
                <p:spPr bwMode="auto">
                  <a:xfrm>
                    <a:off x="3630" y="1496"/>
                    <a:ext cx="270" cy="210"/>
                  </a:xfrm>
                  <a:prstGeom prst="ellipse">
                    <a:avLst/>
                  </a:prstGeom>
                  <a:solidFill>
                    <a:srgbClr val="000000"/>
                  </a:solidFill>
                  <a:ln w="9525">
                    <a:solidFill>
                      <a:srgbClr val="000000"/>
                    </a:solidFill>
                    <a:round/>
                    <a:headEnd/>
                    <a:tailEnd/>
                  </a:ln>
                </p:spPr>
                <p:txBody>
                  <a:bodyPr/>
                  <a:lstStyle/>
                  <a:p>
                    <a:endParaRPr lang="en-GB"/>
                  </a:p>
                </p:txBody>
              </p:sp>
              <p:sp>
                <p:nvSpPr>
                  <p:cNvPr id="772" name="Oval 125"/>
                  <p:cNvSpPr>
                    <a:spLocks noChangeAspect="1" noChangeArrowheads="1"/>
                  </p:cNvSpPr>
                  <p:nvPr/>
                </p:nvSpPr>
                <p:spPr bwMode="auto">
                  <a:xfrm>
                    <a:off x="6705" y="1646"/>
                    <a:ext cx="225" cy="180"/>
                  </a:xfrm>
                  <a:prstGeom prst="ellipse">
                    <a:avLst/>
                  </a:prstGeom>
                  <a:solidFill>
                    <a:srgbClr val="000000"/>
                  </a:solidFill>
                  <a:ln w="9525">
                    <a:solidFill>
                      <a:srgbClr val="000000"/>
                    </a:solidFill>
                    <a:round/>
                    <a:headEnd/>
                    <a:tailEnd/>
                  </a:ln>
                </p:spPr>
                <p:txBody>
                  <a:bodyPr/>
                  <a:lstStyle/>
                  <a:p>
                    <a:endParaRPr lang="en-GB"/>
                  </a:p>
                </p:txBody>
              </p:sp>
              <p:sp>
                <p:nvSpPr>
                  <p:cNvPr id="773" name="Oval 126"/>
                  <p:cNvSpPr>
                    <a:spLocks noChangeAspect="1" noChangeArrowheads="1"/>
                  </p:cNvSpPr>
                  <p:nvPr/>
                </p:nvSpPr>
                <p:spPr bwMode="auto">
                  <a:xfrm rot="-3208488">
                    <a:off x="9346" y="1603"/>
                    <a:ext cx="237" cy="183"/>
                  </a:xfrm>
                  <a:prstGeom prst="ellipse">
                    <a:avLst/>
                  </a:prstGeom>
                  <a:solidFill>
                    <a:srgbClr val="000000"/>
                  </a:solidFill>
                  <a:ln w="9525">
                    <a:solidFill>
                      <a:srgbClr val="000000"/>
                    </a:solidFill>
                    <a:round/>
                    <a:headEnd/>
                    <a:tailEnd/>
                  </a:ln>
                </p:spPr>
                <p:txBody>
                  <a:bodyPr/>
                  <a:lstStyle/>
                  <a:p>
                    <a:endParaRPr lang="en-GB"/>
                  </a:p>
                </p:txBody>
              </p:sp>
            </p:grpSp>
            <p:grpSp>
              <p:nvGrpSpPr>
                <p:cNvPr id="723" name="Group 127"/>
                <p:cNvGrpSpPr>
                  <a:grpSpLocks noChangeAspect="1"/>
                </p:cNvGrpSpPr>
                <p:nvPr/>
              </p:nvGrpSpPr>
              <p:grpSpPr bwMode="auto">
                <a:xfrm rot="5400000">
                  <a:off x="6150" y="10582"/>
                  <a:ext cx="2570" cy="165"/>
                  <a:chOff x="2400" y="1357"/>
                  <a:chExt cx="8615" cy="540"/>
                </a:xfrm>
              </p:grpSpPr>
              <p:sp>
                <p:nvSpPr>
                  <p:cNvPr id="762" name="Freeform 128"/>
                  <p:cNvSpPr>
                    <a:spLocks noChangeAspect="1"/>
                  </p:cNvSpPr>
                  <p:nvPr/>
                </p:nvSpPr>
                <p:spPr bwMode="auto">
                  <a:xfrm>
                    <a:off x="2400" y="1357"/>
                    <a:ext cx="2802" cy="535"/>
                  </a:xfrm>
                  <a:custGeom>
                    <a:avLst/>
                    <a:gdLst>
                      <a:gd name="T0" fmla="*/ 300 w 2802"/>
                      <a:gd name="T1" fmla="*/ 515 h 535"/>
                      <a:gd name="T2" fmla="*/ 1290 w 2802"/>
                      <a:gd name="T3" fmla="*/ 530 h 535"/>
                      <a:gd name="T4" fmla="*/ 2595 w 2802"/>
                      <a:gd name="T5" fmla="*/ 485 h 535"/>
                      <a:gd name="T6" fmla="*/ 2535 w 2802"/>
                      <a:gd name="T7" fmla="*/ 305 h 535"/>
                      <a:gd name="T8" fmla="*/ 1800 w 2802"/>
                      <a:gd name="T9" fmla="*/ 260 h 535"/>
                      <a:gd name="T10" fmla="*/ 1530 w 2802"/>
                      <a:gd name="T11" fmla="*/ 35 h 535"/>
                      <a:gd name="T12" fmla="*/ 1125 w 2802"/>
                      <a:gd name="T13" fmla="*/ 50 h 535"/>
                      <a:gd name="T14" fmla="*/ 885 w 2802"/>
                      <a:gd name="T15" fmla="*/ 275 h 535"/>
                      <a:gd name="T16" fmla="*/ 405 w 2802"/>
                      <a:gd name="T17" fmla="*/ 290 h 535"/>
                      <a:gd name="T18" fmla="*/ 75 w 2802"/>
                      <a:gd name="T19" fmla="*/ 335 h 535"/>
                      <a:gd name="T20" fmla="*/ 45 w 2802"/>
                      <a:gd name="T21" fmla="*/ 470 h 535"/>
                      <a:gd name="T22" fmla="*/ 300 w 2802"/>
                      <a:gd name="T23" fmla="*/ 515 h 5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02"/>
                      <a:gd name="T37" fmla="*/ 0 h 535"/>
                      <a:gd name="T38" fmla="*/ 2802 w 2802"/>
                      <a:gd name="T39" fmla="*/ 535 h 5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02" h="535">
                        <a:moveTo>
                          <a:pt x="300" y="515"/>
                        </a:moveTo>
                        <a:cubicBezTo>
                          <a:pt x="507" y="525"/>
                          <a:pt x="908" y="535"/>
                          <a:pt x="1290" y="530"/>
                        </a:cubicBezTo>
                        <a:cubicBezTo>
                          <a:pt x="1672" y="525"/>
                          <a:pt x="2388" y="522"/>
                          <a:pt x="2595" y="485"/>
                        </a:cubicBezTo>
                        <a:cubicBezTo>
                          <a:pt x="2802" y="448"/>
                          <a:pt x="2667" y="342"/>
                          <a:pt x="2535" y="305"/>
                        </a:cubicBezTo>
                        <a:cubicBezTo>
                          <a:pt x="2403" y="268"/>
                          <a:pt x="1967" y="305"/>
                          <a:pt x="1800" y="260"/>
                        </a:cubicBezTo>
                        <a:cubicBezTo>
                          <a:pt x="1633" y="215"/>
                          <a:pt x="1642" y="70"/>
                          <a:pt x="1530" y="35"/>
                        </a:cubicBezTo>
                        <a:cubicBezTo>
                          <a:pt x="1418" y="0"/>
                          <a:pt x="1233" y="10"/>
                          <a:pt x="1125" y="50"/>
                        </a:cubicBezTo>
                        <a:cubicBezTo>
                          <a:pt x="1017" y="90"/>
                          <a:pt x="1005" y="235"/>
                          <a:pt x="885" y="275"/>
                        </a:cubicBezTo>
                        <a:cubicBezTo>
                          <a:pt x="765" y="315"/>
                          <a:pt x="540" y="280"/>
                          <a:pt x="405" y="290"/>
                        </a:cubicBezTo>
                        <a:cubicBezTo>
                          <a:pt x="270" y="300"/>
                          <a:pt x="135" y="305"/>
                          <a:pt x="75" y="335"/>
                        </a:cubicBezTo>
                        <a:cubicBezTo>
                          <a:pt x="15" y="365"/>
                          <a:pt x="0" y="442"/>
                          <a:pt x="45" y="470"/>
                        </a:cubicBezTo>
                        <a:cubicBezTo>
                          <a:pt x="90" y="498"/>
                          <a:pt x="93" y="505"/>
                          <a:pt x="300" y="515"/>
                        </a:cubicBezTo>
                        <a:close/>
                      </a:path>
                    </a:pathLst>
                  </a:custGeom>
                  <a:solidFill>
                    <a:srgbClr val="FFCC99"/>
                  </a:solidFill>
                  <a:ln w="9525">
                    <a:solidFill>
                      <a:srgbClr val="000000"/>
                    </a:solidFill>
                    <a:round/>
                    <a:headEnd/>
                    <a:tailEnd/>
                  </a:ln>
                </p:spPr>
                <p:txBody>
                  <a:bodyPr/>
                  <a:lstStyle/>
                  <a:p>
                    <a:endParaRPr lang="en-US"/>
                  </a:p>
                </p:txBody>
              </p:sp>
              <p:sp>
                <p:nvSpPr>
                  <p:cNvPr id="763" name="Freeform 129"/>
                  <p:cNvSpPr>
                    <a:spLocks noChangeAspect="1"/>
                  </p:cNvSpPr>
                  <p:nvPr/>
                </p:nvSpPr>
                <p:spPr bwMode="auto">
                  <a:xfrm>
                    <a:off x="8160" y="1482"/>
                    <a:ext cx="2855" cy="415"/>
                  </a:xfrm>
                  <a:custGeom>
                    <a:avLst/>
                    <a:gdLst>
                      <a:gd name="T0" fmla="*/ 570 w 2855"/>
                      <a:gd name="T1" fmla="*/ 165 h 415"/>
                      <a:gd name="T2" fmla="*/ 180 w 2855"/>
                      <a:gd name="T3" fmla="*/ 180 h 415"/>
                      <a:gd name="T4" fmla="*/ 60 w 2855"/>
                      <a:gd name="T5" fmla="*/ 315 h 415"/>
                      <a:gd name="T6" fmla="*/ 540 w 2855"/>
                      <a:gd name="T7" fmla="*/ 375 h 415"/>
                      <a:gd name="T8" fmla="*/ 1860 w 2855"/>
                      <a:gd name="T9" fmla="*/ 390 h 415"/>
                      <a:gd name="T10" fmla="*/ 2715 w 2855"/>
                      <a:gd name="T11" fmla="*/ 375 h 415"/>
                      <a:gd name="T12" fmla="*/ 2700 w 2855"/>
                      <a:gd name="T13" fmla="*/ 150 h 415"/>
                      <a:gd name="T14" fmla="*/ 2070 w 2855"/>
                      <a:gd name="T15" fmla="*/ 120 h 415"/>
                      <a:gd name="T16" fmla="*/ 1470 w 2855"/>
                      <a:gd name="T17" fmla="*/ 15 h 415"/>
                      <a:gd name="T18" fmla="*/ 975 w 2855"/>
                      <a:gd name="T19" fmla="*/ 30 h 415"/>
                      <a:gd name="T20" fmla="*/ 735 w 2855"/>
                      <a:gd name="T21" fmla="*/ 120 h 415"/>
                      <a:gd name="T22" fmla="*/ 570 w 2855"/>
                      <a:gd name="T23" fmla="*/ 165 h 4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55"/>
                      <a:gd name="T37" fmla="*/ 0 h 415"/>
                      <a:gd name="T38" fmla="*/ 2855 w 2855"/>
                      <a:gd name="T39" fmla="*/ 415 h 4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55" h="415">
                        <a:moveTo>
                          <a:pt x="570" y="165"/>
                        </a:moveTo>
                        <a:cubicBezTo>
                          <a:pt x="478" y="175"/>
                          <a:pt x="265" y="155"/>
                          <a:pt x="180" y="180"/>
                        </a:cubicBezTo>
                        <a:cubicBezTo>
                          <a:pt x="95" y="205"/>
                          <a:pt x="0" y="283"/>
                          <a:pt x="60" y="315"/>
                        </a:cubicBezTo>
                        <a:cubicBezTo>
                          <a:pt x="120" y="347"/>
                          <a:pt x="240" y="363"/>
                          <a:pt x="540" y="375"/>
                        </a:cubicBezTo>
                        <a:cubicBezTo>
                          <a:pt x="840" y="387"/>
                          <a:pt x="1498" y="390"/>
                          <a:pt x="1860" y="390"/>
                        </a:cubicBezTo>
                        <a:cubicBezTo>
                          <a:pt x="2222" y="390"/>
                          <a:pt x="2575" y="415"/>
                          <a:pt x="2715" y="375"/>
                        </a:cubicBezTo>
                        <a:cubicBezTo>
                          <a:pt x="2855" y="335"/>
                          <a:pt x="2807" y="193"/>
                          <a:pt x="2700" y="150"/>
                        </a:cubicBezTo>
                        <a:cubicBezTo>
                          <a:pt x="2593" y="107"/>
                          <a:pt x="2275" y="142"/>
                          <a:pt x="2070" y="120"/>
                        </a:cubicBezTo>
                        <a:cubicBezTo>
                          <a:pt x="1865" y="98"/>
                          <a:pt x="1652" y="30"/>
                          <a:pt x="1470" y="15"/>
                        </a:cubicBezTo>
                        <a:cubicBezTo>
                          <a:pt x="1288" y="0"/>
                          <a:pt x="1097" y="13"/>
                          <a:pt x="975" y="30"/>
                        </a:cubicBezTo>
                        <a:cubicBezTo>
                          <a:pt x="853" y="47"/>
                          <a:pt x="805" y="98"/>
                          <a:pt x="735" y="120"/>
                        </a:cubicBezTo>
                        <a:cubicBezTo>
                          <a:pt x="665" y="142"/>
                          <a:pt x="662" y="155"/>
                          <a:pt x="570" y="165"/>
                        </a:cubicBezTo>
                        <a:close/>
                      </a:path>
                    </a:pathLst>
                  </a:custGeom>
                  <a:solidFill>
                    <a:srgbClr val="FFCC99"/>
                  </a:solidFill>
                  <a:ln w="9525">
                    <a:solidFill>
                      <a:srgbClr val="000000"/>
                    </a:solidFill>
                    <a:round/>
                    <a:headEnd/>
                    <a:tailEnd/>
                  </a:ln>
                </p:spPr>
                <p:txBody>
                  <a:bodyPr/>
                  <a:lstStyle/>
                  <a:p>
                    <a:endParaRPr lang="en-US"/>
                  </a:p>
                </p:txBody>
              </p:sp>
              <p:sp>
                <p:nvSpPr>
                  <p:cNvPr id="764" name="Freeform 130"/>
                  <p:cNvSpPr>
                    <a:spLocks noChangeAspect="1"/>
                  </p:cNvSpPr>
                  <p:nvPr/>
                </p:nvSpPr>
                <p:spPr bwMode="auto">
                  <a:xfrm>
                    <a:off x="5578" y="1567"/>
                    <a:ext cx="2219" cy="327"/>
                  </a:xfrm>
                  <a:custGeom>
                    <a:avLst/>
                    <a:gdLst>
                      <a:gd name="T0" fmla="*/ 902 w 2219"/>
                      <a:gd name="T1" fmla="*/ 290 h 327"/>
                      <a:gd name="T2" fmla="*/ 2027 w 2219"/>
                      <a:gd name="T3" fmla="*/ 290 h 327"/>
                      <a:gd name="T4" fmla="*/ 2057 w 2219"/>
                      <a:gd name="T5" fmla="*/ 65 h 327"/>
                      <a:gd name="T6" fmla="*/ 1592 w 2219"/>
                      <a:gd name="T7" fmla="*/ 5 h 327"/>
                      <a:gd name="T8" fmla="*/ 737 w 2219"/>
                      <a:gd name="T9" fmla="*/ 35 h 327"/>
                      <a:gd name="T10" fmla="*/ 227 w 2219"/>
                      <a:gd name="T11" fmla="*/ 95 h 327"/>
                      <a:gd name="T12" fmla="*/ 137 w 2219"/>
                      <a:gd name="T13" fmla="*/ 230 h 327"/>
                      <a:gd name="T14" fmla="*/ 1052 w 2219"/>
                      <a:gd name="T15" fmla="*/ 290 h 327"/>
                      <a:gd name="T16" fmla="*/ 0 60000 65536"/>
                      <a:gd name="T17" fmla="*/ 0 60000 65536"/>
                      <a:gd name="T18" fmla="*/ 0 60000 65536"/>
                      <a:gd name="T19" fmla="*/ 0 60000 65536"/>
                      <a:gd name="T20" fmla="*/ 0 60000 65536"/>
                      <a:gd name="T21" fmla="*/ 0 60000 65536"/>
                      <a:gd name="T22" fmla="*/ 0 60000 65536"/>
                      <a:gd name="T23" fmla="*/ 0 60000 65536"/>
                      <a:gd name="T24" fmla="*/ 0 w 2219"/>
                      <a:gd name="T25" fmla="*/ 0 h 327"/>
                      <a:gd name="T26" fmla="*/ 2219 w 2219"/>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19" h="327">
                        <a:moveTo>
                          <a:pt x="902" y="290"/>
                        </a:moveTo>
                        <a:cubicBezTo>
                          <a:pt x="1368" y="308"/>
                          <a:pt x="1835" y="327"/>
                          <a:pt x="2027" y="290"/>
                        </a:cubicBezTo>
                        <a:cubicBezTo>
                          <a:pt x="2219" y="253"/>
                          <a:pt x="2129" y="112"/>
                          <a:pt x="2057" y="65"/>
                        </a:cubicBezTo>
                        <a:cubicBezTo>
                          <a:pt x="1985" y="18"/>
                          <a:pt x="1812" y="10"/>
                          <a:pt x="1592" y="5"/>
                        </a:cubicBezTo>
                        <a:cubicBezTo>
                          <a:pt x="1372" y="0"/>
                          <a:pt x="964" y="20"/>
                          <a:pt x="737" y="35"/>
                        </a:cubicBezTo>
                        <a:cubicBezTo>
                          <a:pt x="510" y="50"/>
                          <a:pt x="327" y="63"/>
                          <a:pt x="227" y="95"/>
                        </a:cubicBezTo>
                        <a:cubicBezTo>
                          <a:pt x="127" y="127"/>
                          <a:pt x="0" y="198"/>
                          <a:pt x="137" y="230"/>
                        </a:cubicBezTo>
                        <a:cubicBezTo>
                          <a:pt x="274" y="262"/>
                          <a:pt x="902" y="280"/>
                          <a:pt x="1052" y="290"/>
                        </a:cubicBezTo>
                      </a:path>
                    </a:pathLst>
                  </a:custGeom>
                  <a:solidFill>
                    <a:srgbClr val="FFCC99"/>
                  </a:solidFill>
                  <a:ln w="9525">
                    <a:solidFill>
                      <a:srgbClr val="000000"/>
                    </a:solidFill>
                    <a:round/>
                    <a:headEnd/>
                    <a:tailEnd/>
                  </a:ln>
                </p:spPr>
                <p:txBody>
                  <a:bodyPr/>
                  <a:lstStyle/>
                  <a:p>
                    <a:endParaRPr lang="en-US"/>
                  </a:p>
                </p:txBody>
              </p:sp>
              <p:sp>
                <p:nvSpPr>
                  <p:cNvPr id="765" name="Oval 131"/>
                  <p:cNvSpPr>
                    <a:spLocks noChangeAspect="1" noChangeArrowheads="1"/>
                  </p:cNvSpPr>
                  <p:nvPr/>
                </p:nvSpPr>
                <p:spPr bwMode="auto">
                  <a:xfrm>
                    <a:off x="3630" y="1496"/>
                    <a:ext cx="270" cy="210"/>
                  </a:xfrm>
                  <a:prstGeom prst="ellipse">
                    <a:avLst/>
                  </a:prstGeom>
                  <a:solidFill>
                    <a:srgbClr val="000000"/>
                  </a:solidFill>
                  <a:ln w="9525">
                    <a:solidFill>
                      <a:srgbClr val="000000"/>
                    </a:solidFill>
                    <a:round/>
                    <a:headEnd/>
                    <a:tailEnd/>
                  </a:ln>
                </p:spPr>
                <p:txBody>
                  <a:bodyPr/>
                  <a:lstStyle/>
                  <a:p>
                    <a:endParaRPr lang="en-GB"/>
                  </a:p>
                </p:txBody>
              </p:sp>
              <p:sp>
                <p:nvSpPr>
                  <p:cNvPr id="766" name="Oval 132"/>
                  <p:cNvSpPr>
                    <a:spLocks noChangeAspect="1" noChangeArrowheads="1"/>
                  </p:cNvSpPr>
                  <p:nvPr/>
                </p:nvSpPr>
                <p:spPr bwMode="auto">
                  <a:xfrm>
                    <a:off x="6705" y="1646"/>
                    <a:ext cx="225" cy="180"/>
                  </a:xfrm>
                  <a:prstGeom prst="ellipse">
                    <a:avLst/>
                  </a:prstGeom>
                  <a:solidFill>
                    <a:srgbClr val="000000"/>
                  </a:solidFill>
                  <a:ln w="9525">
                    <a:solidFill>
                      <a:srgbClr val="000000"/>
                    </a:solidFill>
                    <a:round/>
                    <a:headEnd/>
                    <a:tailEnd/>
                  </a:ln>
                </p:spPr>
                <p:txBody>
                  <a:bodyPr/>
                  <a:lstStyle/>
                  <a:p>
                    <a:endParaRPr lang="en-GB"/>
                  </a:p>
                </p:txBody>
              </p:sp>
              <p:sp>
                <p:nvSpPr>
                  <p:cNvPr id="767" name="Oval 133"/>
                  <p:cNvSpPr>
                    <a:spLocks noChangeAspect="1" noChangeArrowheads="1"/>
                  </p:cNvSpPr>
                  <p:nvPr/>
                </p:nvSpPr>
                <p:spPr bwMode="auto">
                  <a:xfrm rot="-3208488">
                    <a:off x="9346" y="1603"/>
                    <a:ext cx="237" cy="183"/>
                  </a:xfrm>
                  <a:prstGeom prst="ellipse">
                    <a:avLst/>
                  </a:prstGeom>
                  <a:solidFill>
                    <a:srgbClr val="000000"/>
                  </a:solidFill>
                  <a:ln w="9525">
                    <a:solidFill>
                      <a:srgbClr val="000000"/>
                    </a:solidFill>
                    <a:round/>
                    <a:headEnd/>
                    <a:tailEnd/>
                  </a:ln>
                </p:spPr>
                <p:txBody>
                  <a:bodyPr/>
                  <a:lstStyle/>
                  <a:p>
                    <a:endParaRPr lang="en-GB"/>
                  </a:p>
                </p:txBody>
              </p:sp>
            </p:grpSp>
            <p:sp>
              <p:nvSpPr>
                <p:cNvPr id="724" name="Freeform 134"/>
                <p:cNvSpPr>
                  <a:spLocks noChangeAspect="1"/>
                </p:cNvSpPr>
                <p:nvPr/>
              </p:nvSpPr>
              <p:spPr bwMode="auto">
                <a:xfrm rot="5400000">
                  <a:off x="7073" y="12274"/>
                  <a:ext cx="662" cy="100"/>
                </a:xfrm>
                <a:custGeom>
                  <a:avLst/>
                  <a:gdLst>
                    <a:gd name="T0" fmla="*/ 902 w 2219"/>
                    <a:gd name="T1" fmla="*/ 290 h 327"/>
                    <a:gd name="T2" fmla="*/ 2027 w 2219"/>
                    <a:gd name="T3" fmla="*/ 290 h 327"/>
                    <a:gd name="T4" fmla="*/ 2057 w 2219"/>
                    <a:gd name="T5" fmla="*/ 65 h 327"/>
                    <a:gd name="T6" fmla="*/ 1592 w 2219"/>
                    <a:gd name="T7" fmla="*/ 5 h 327"/>
                    <a:gd name="T8" fmla="*/ 737 w 2219"/>
                    <a:gd name="T9" fmla="*/ 35 h 327"/>
                    <a:gd name="T10" fmla="*/ 227 w 2219"/>
                    <a:gd name="T11" fmla="*/ 95 h 327"/>
                    <a:gd name="T12" fmla="*/ 137 w 2219"/>
                    <a:gd name="T13" fmla="*/ 230 h 327"/>
                    <a:gd name="T14" fmla="*/ 1052 w 2219"/>
                    <a:gd name="T15" fmla="*/ 290 h 327"/>
                    <a:gd name="T16" fmla="*/ 0 60000 65536"/>
                    <a:gd name="T17" fmla="*/ 0 60000 65536"/>
                    <a:gd name="T18" fmla="*/ 0 60000 65536"/>
                    <a:gd name="T19" fmla="*/ 0 60000 65536"/>
                    <a:gd name="T20" fmla="*/ 0 60000 65536"/>
                    <a:gd name="T21" fmla="*/ 0 60000 65536"/>
                    <a:gd name="T22" fmla="*/ 0 60000 65536"/>
                    <a:gd name="T23" fmla="*/ 0 60000 65536"/>
                    <a:gd name="T24" fmla="*/ 0 w 2219"/>
                    <a:gd name="T25" fmla="*/ 0 h 327"/>
                    <a:gd name="T26" fmla="*/ 2219 w 2219"/>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19" h="327">
                      <a:moveTo>
                        <a:pt x="902" y="290"/>
                      </a:moveTo>
                      <a:cubicBezTo>
                        <a:pt x="1368" y="308"/>
                        <a:pt x="1835" y="327"/>
                        <a:pt x="2027" y="290"/>
                      </a:cubicBezTo>
                      <a:cubicBezTo>
                        <a:pt x="2219" y="253"/>
                        <a:pt x="2129" y="112"/>
                        <a:pt x="2057" y="65"/>
                      </a:cubicBezTo>
                      <a:cubicBezTo>
                        <a:pt x="1985" y="18"/>
                        <a:pt x="1812" y="10"/>
                        <a:pt x="1592" y="5"/>
                      </a:cubicBezTo>
                      <a:cubicBezTo>
                        <a:pt x="1372" y="0"/>
                        <a:pt x="964" y="20"/>
                        <a:pt x="737" y="35"/>
                      </a:cubicBezTo>
                      <a:cubicBezTo>
                        <a:pt x="510" y="50"/>
                        <a:pt x="327" y="63"/>
                        <a:pt x="227" y="95"/>
                      </a:cubicBezTo>
                      <a:cubicBezTo>
                        <a:pt x="127" y="127"/>
                        <a:pt x="0" y="198"/>
                        <a:pt x="137" y="230"/>
                      </a:cubicBezTo>
                      <a:cubicBezTo>
                        <a:pt x="274" y="262"/>
                        <a:pt x="902" y="280"/>
                        <a:pt x="1052" y="290"/>
                      </a:cubicBezTo>
                    </a:path>
                  </a:pathLst>
                </a:custGeom>
                <a:solidFill>
                  <a:srgbClr val="FFCC99"/>
                </a:solidFill>
                <a:ln w="9525">
                  <a:solidFill>
                    <a:srgbClr val="000000"/>
                  </a:solidFill>
                  <a:round/>
                  <a:headEnd/>
                  <a:tailEnd/>
                </a:ln>
              </p:spPr>
              <p:txBody>
                <a:bodyPr/>
                <a:lstStyle/>
                <a:p>
                  <a:endParaRPr lang="en-US"/>
                </a:p>
              </p:txBody>
            </p:sp>
            <p:grpSp>
              <p:nvGrpSpPr>
                <p:cNvPr id="725" name="Group 135"/>
                <p:cNvGrpSpPr>
                  <a:grpSpLocks noChangeAspect="1"/>
                </p:cNvGrpSpPr>
                <p:nvPr/>
              </p:nvGrpSpPr>
              <p:grpSpPr bwMode="auto">
                <a:xfrm>
                  <a:off x="7324" y="4130"/>
                  <a:ext cx="163" cy="836"/>
                  <a:chOff x="3949" y="9815"/>
                  <a:chExt cx="163" cy="836"/>
                </a:xfrm>
              </p:grpSpPr>
              <p:sp>
                <p:nvSpPr>
                  <p:cNvPr id="760" name="Freeform 136"/>
                  <p:cNvSpPr>
                    <a:spLocks noChangeAspect="1"/>
                  </p:cNvSpPr>
                  <p:nvPr/>
                </p:nvSpPr>
                <p:spPr bwMode="auto">
                  <a:xfrm rot="5400000">
                    <a:off x="3613" y="10151"/>
                    <a:ext cx="836" cy="163"/>
                  </a:xfrm>
                  <a:custGeom>
                    <a:avLst/>
                    <a:gdLst>
                      <a:gd name="T0" fmla="*/ 300 w 2802"/>
                      <a:gd name="T1" fmla="*/ 515 h 535"/>
                      <a:gd name="T2" fmla="*/ 1290 w 2802"/>
                      <a:gd name="T3" fmla="*/ 530 h 535"/>
                      <a:gd name="T4" fmla="*/ 2595 w 2802"/>
                      <a:gd name="T5" fmla="*/ 485 h 535"/>
                      <a:gd name="T6" fmla="*/ 2535 w 2802"/>
                      <a:gd name="T7" fmla="*/ 305 h 535"/>
                      <a:gd name="T8" fmla="*/ 1800 w 2802"/>
                      <a:gd name="T9" fmla="*/ 260 h 535"/>
                      <a:gd name="T10" fmla="*/ 1530 w 2802"/>
                      <a:gd name="T11" fmla="*/ 35 h 535"/>
                      <a:gd name="T12" fmla="*/ 1125 w 2802"/>
                      <a:gd name="T13" fmla="*/ 50 h 535"/>
                      <a:gd name="T14" fmla="*/ 885 w 2802"/>
                      <a:gd name="T15" fmla="*/ 275 h 535"/>
                      <a:gd name="T16" fmla="*/ 405 w 2802"/>
                      <a:gd name="T17" fmla="*/ 290 h 535"/>
                      <a:gd name="T18" fmla="*/ 75 w 2802"/>
                      <a:gd name="T19" fmla="*/ 335 h 535"/>
                      <a:gd name="T20" fmla="*/ 45 w 2802"/>
                      <a:gd name="T21" fmla="*/ 470 h 535"/>
                      <a:gd name="T22" fmla="*/ 300 w 2802"/>
                      <a:gd name="T23" fmla="*/ 515 h 5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02"/>
                      <a:gd name="T37" fmla="*/ 0 h 535"/>
                      <a:gd name="T38" fmla="*/ 2802 w 2802"/>
                      <a:gd name="T39" fmla="*/ 535 h 5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02" h="535">
                        <a:moveTo>
                          <a:pt x="300" y="515"/>
                        </a:moveTo>
                        <a:cubicBezTo>
                          <a:pt x="507" y="525"/>
                          <a:pt x="908" y="535"/>
                          <a:pt x="1290" y="530"/>
                        </a:cubicBezTo>
                        <a:cubicBezTo>
                          <a:pt x="1672" y="525"/>
                          <a:pt x="2388" y="522"/>
                          <a:pt x="2595" y="485"/>
                        </a:cubicBezTo>
                        <a:cubicBezTo>
                          <a:pt x="2802" y="448"/>
                          <a:pt x="2667" y="342"/>
                          <a:pt x="2535" y="305"/>
                        </a:cubicBezTo>
                        <a:cubicBezTo>
                          <a:pt x="2403" y="268"/>
                          <a:pt x="1967" y="305"/>
                          <a:pt x="1800" y="260"/>
                        </a:cubicBezTo>
                        <a:cubicBezTo>
                          <a:pt x="1633" y="215"/>
                          <a:pt x="1642" y="70"/>
                          <a:pt x="1530" y="35"/>
                        </a:cubicBezTo>
                        <a:cubicBezTo>
                          <a:pt x="1418" y="0"/>
                          <a:pt x="1233" y="10"/>
                          <a:pt x="1125" y="50"/>
                        </a:cubicBezTo>
                        <a:cubicBezTo>
                          <a:pt x="1017" y="90"/>
                          <a:pt x="1005" y="235"/>
                          <a:pt x="885" y="275"/>
                        </a:cubicBezTo>
                        <a:cubicBezTo>
                          <a:pt x="765" y="315"/>
                          <a:pt x="540" y="280"/>
                          <a:pt x="405" y="290"/>
                        </a:cubicBezTo>
                        <a:cubicBezTo>
                          <a:pt x="270" y="300"/>
                          <a:pt x="135" y="305"/>
                          <a:pt x="75" y="335"/>
                        </a:cubicBezTo>
                        <a:cubicBezTo>
                          <a:pt x="15" y="365"/>
                          <a:pt x="0" y="442"/>
                          <a:pt x="45" y="470"/>
                        </a:cubicBezTo>
                        <a:cubicBezTo>
                          <a:pt x="90" y="498"/>
                          <a:pt x="93" y="505"/>
                          <a:pt x="300" y="515"/>
                        </a:cubicBezTo>
                        <a:close/>
                      </a:path>
                    </a:pathLst>
                  </a:custGeom>
                  <a:solidFill>
                    <a:srgbClr val="FFCC99"/>
                  </a:solidFill>
                  <a:ln w="9525">
                    <a:solidFill>
                      <a:srgbClr val="000000"/>
                    </a:solidFill>
                    <a:round/>
                    <a:headEnd/>
                    <a:tailEnd/>
                  </a:ln>
                </p:spPr>
                <p:txBody>
                  <a:bodyPr/>
                  <a:lstStyle/>
                  <a:p>
                    <a:endParaRPr lang="en-US"/>
                  </a:p>
                </p:txBody>
              </p:sp>
              <p:sp>
                <p:nvSpPr>
                  <p:cNvPr id="761" name="Oval 137"/>
                  <p:cNvSpPr>
                    <a:spLocks noChangeAspect="1" noChangeArrowheads="1"/>
                  </p:cNvSpPr>
                  <p:nvPr/>
                </p:nvSpPr>
                <p:spPr bwMode="auto">
                  <a:xfrm rot="5400000">
                    <a:off x="3998" y="10189"/>
                    <a:ext cx="80" cy="65"/>
                  </a:xfrm>
                  <a:prstGeom prst="ellipse">
                    <a:avLst/>
                  </a:prstGeom>
                  <a:solidFill>
                    <a:srgbClr val="000000"/>
                  </a:solidFill>
                  <a:ln w="9525">
                    <a:solidFill>
                      <a:srgbClr val="000000"/>
                    </a:solidFill>
                    <a:round/>
                    <a:headEnd/>
                    <a:tailEnd/>
                  </a:ln>
                </p:spPr>
                <p:txBody>
                  <a:bodyPr/>
                  <a:lstStyle/>
                  <a:p>
                    <a:endParaRPr lang="en-GB"/>
                  </a:p>
                </p:txBody>
              </p:sp>
            </p:grpSp>
            <p:sp>
              <p:nvSpPr>
                <p:cNvPr id="726" name="Oval 138"/>
                <p:cNvSpPr>
                  <a:spLocks noChangeAspect="1" noChangeArrowheads="1"/>
                </p:cNvSpPr>
                <p:nvPr/>
              </p:nvSpPr>
              <p:spPr bwMode="auto">
                <a:xfrm rot="5400000">
                  <a:off x="7368" y="12335"/>
                  <a:ext cx="67" cy="55"/>
                </a:xfrm>
                <a:prstGeom prst="ellipse">
                  <a:avLst/>
                </a:prstGeom>
                <a:solidFill>
                  <a:srgbClr val="000000"/>
                </a:solidFill>
                <a:ln w="9525">
                  <a:solidFill>
                    <a:srgbClr val="000000"/>
                  </a:solidFill>
                  <a:round/>
                  <a:headEnd/>
                  <a:tailEnd/>
                </a:ln>
              </p:spPr>
              <p:txBody>
                <a:bodyPr/>
                <a:lstStyle/>
                <a:p>
                  <a:endParaRPr lang="en-GB"/>
                </a:p>
              </p:txBody>
            </p:sp>
            <p:grpSp>
              <p:nvGrpSpPr>
                <p:cNvPr id="727" name="Group 726"/>
                <p:cNvGrpSpPr>
                  <a:grpSpLocks noChangeAspect="1"/>
                </p:cNvGrpSpPr>
                <p:nvPr/>
              </p:nvGrpSpPr>
              <p:grpSpPr bwMode="auto">
                <a:xfrm>
                  <a:off x="7382" y="12718"/>
                  <a:ext cx="127" cy="852"/>
                  <a:chOff x="3947" y="11533"/>
                  <a:chExt cx="127" cy="852"/>
                </a:xfrm>
              </p:grpSpPr>
              <p:sp>
                <p:nvSpPr>
                  <p:cNvPr id="758" name="Freeform 140"/>
                  <p:cNvSpPr>
                    <a:spLocks noChangeAspect="1"/>
                  </p:cNvSpPr>
                  <p:nvPr/>
                </p:nvSpPr>
                <p:spPr bwMode="auto">
                  <a:xfrm rot="5400000">
                    <a:off x="3585" y="11895"/>
                    <a:ext cx="852" cy="127"/>
                  </a:xfrm>
                  <a:custGeom>
                    <a:avLst/>
                    <a:gdLst>
                      <a:gd name="T0" fmla="*/ 570 w 2855"/>
                      <a:gd name="T1" fmla="*/ 165 h 415"/>
                      <a:gd name="T2" fmla="*/ 180 w 2855"/>
                      <a:gd name="T3" fmla="*/ 180 h 415"/>
                      <a:gd name="T4" fmla="*/ 60 w 2855"/>
                      <a:gd name="T5" fmla="*/ 315 h 415"/>
                      <a:gd name="T6" fmla="*/ 540 w 2855"/>
                      <a:gd name="T7" fmla="*/ 375 h 415"/>
                      <a:gd name="T8" fmla="*/ 1860 w 2855"/>
                      <a:gd name="T9" fmla="*/ 390 h 415"/>
                      <a:gd name="T10" fmla="*/ 2715 w 2855"/>
                      <a:gd name="T11" fmla="*/ 375 h 415"/>
                      <a:gd name="T12" fmla="*/ 2700 w 2855"/>
                      <a:gd name="T13" fmla="*/ 150 h 415"/>
                      <a:gd name="T14" fmla="*/ 2070 w 2855"/>
                      <a:gd name="T15" fmla="*/ 120 h 415"/>
                      <a:gd name="T16" fmla="*/ 1470 w 2855"/>
                      <a:gd name="T17" fmla="*/ 15 h 415"/>
                      <a:gd name="T18" fmla="*/ 975 w 2855"/>
                      <a:gd name="T19" fmla="*/ 30 h 415"/>
                      <a:gd name="T20" fmla="*/ 735 w 2855"/>
                      <a:gd name="T21" fmla="*/ 120 h 415"/>
                      <a:gd name="T22" fmla="*/ 570 w 2855"/>
                      <a:gd name="T23" fmla="*/ 165 h 4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55"/>
                      <a:gd name="T37" fmla="*/ 0 h 415"/>
                      <a:gd name="T38" fmla="*/ 2855 w 2855"/>
                      <a:gd name="T39" fmla="*/ 415 h 4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55" h="415">
                        <a:moveTo>
                          <a:pt x="570" y="165"/>
                        </a:moveTo>
                        <a:cubicBezTo>
                          <a:pt x="478" y="175"/>
                          <a:pt x="265" y="155"/>
                          <a:pt x="180" y="180"/>
                        </a:cubicBezTo>
                        <a:cubicBezTo>
                          <a:pt x="95" y="205"/>
                          <a:pt x="0" y="283"/>
                          <a:pt x="60" y="315"/>
                        </a:cubicBezTo>
                        <a:cubicBezTo>
                          <a:pt x="120" y="347"/>
                          <a:pt x="240" y="363"/>
                          <a:pt x="540" y="375"/>
                        </a:cubicBezTo>
                        <a:cubicBezTo>
                          <a:pt x="840" y="387"/>
                          <a:pt x="1498" y="390"/>
                          <a:pt x="1860" y="390"/>
                        </a:cubicBezTo>
                        <a:cubicBezTo>
                          <a:pt x="2222" y="390"/>
                          <a:pt x="2575" y="415"/>
                          <a:pt x="2715" y="375"/>
                        </a:cubicBezTo>
                        <a:cubicBezTo>
                          <a:pt x="2855" y="335"/>
                          <a:pt x="2807" y="193"/>
                          <a:pt x="2700" y="150"/>
                        </a:cubicBezTo>
                        <a:cubicBezTo>
                          <a:pt x="2593" y="107"/>
                          <a:pt x="2275" y="142"/>
                          <a:pt x="2070" y="120"/>
                        </a:cubicBezTo>
                        <a:cubicBezTo>
                          <a:pt x="1865" y="98"/>
                          <a:pt x="1652" y="30"/>
                          <a:pt x="1470" y="15"/>
                        </a:cubicBezTo>
                        <a:cubicBezTo>
                          <a:pt x="1288" y="0"/>
                          <a:pt x="1097" y="13"/>
                          <a:pt x="975" y="30"/>
                        </a:cubicBezTo>
                        <a:cubicBezTo>
                          <a:pt x="853" y="47"/>
                          <a:pt x="805" y="98"/>
                          <a:pt x="735" y="120"/>
                        </a:cubicBezTo>
                        <a:cubicBezTo>
                          <a:pt x="665" y="142"/>
                          <a:pt x="662" y="155"/>
                          <a:pt x="570" y="165"/>
                        </a:cubicBezTo>
                        <a:close/>
                      </a:path>
                    </a:pathLst>
                  </a:custGeom>
                  <a:solidFill>
                    <a:srgbClr val="FFCC99"/>
                  </a:solidFill>
                  <a:ln w="9525">
                    <a:solidFill>
                      <a:srgbClr val="000000"/>
                    </a:solidFill>
                    <a:round/>
                    <a:headEnd/>
                    <a:tailEnd/>
                  </a:ln>
                </p:spPr>
                <p:txBody>
                  <a:bodyPr/>
                  <a:lstStyle/>
                  <a:p>
                    <a:endParaRPr lang="en-US"/>
                  </a:p>
                </p:txBody>
              </p:sp>
              <p:sp>
                <p:nvSpPr>
                  <p:cNvPr id="759" name="Oval 141"/>
                  <p:cNvSpPr>
                    <a:spLocks noChangeAspect="1" noChangeArrowheads="1"/>
                  </p:cNvSpPr>
                  <p:nvPr/>
                </p:nvSpPr>
                <p:spPr bwMode="auto">
                  <a:xfrm rot="2191512">
                    <a:off x="3974" y="11895"/>
                    <a:ext cx="72" cy="55"/>
                  </a:xfrm>
                  <a:prstGeom prst="ellipse">
                    <a:avLst/>
                  </a:prstGeom>
                  <a:solidFill>
                    <a:srgbClr val="000000"/>
                  </a:solidFill>
                  <a:ln w="9525">
                    <a:solidFill>
                      <a:srgbClr val="000000"/>
                    </a:solidFill>
                    <a:round/>
                    <a:headEnd/>
                    <a:tailEnd/>
                  </a:ln>
                </p:spPr>
                <p:txBody>
                  <a:bodyPr/>
                  <a:lstStyle/>
                  <a:p>
                    <a:endParaRPr lang="en-GB"/>
                  </a:p>
                </p:txBody>
              </p:sp>
            </p:grpSp>
            <p:grpSp>
              <p:nvGrpSpPr>
                <p:cNvPr id="728" name="Group 142"/>
                <p:cNvGrpSpPr>
                  <a:grpSpLocks noChangeAspect="1"/>
                </p:cNvGrpSpPr>
                <p:nvPr/>
              </p:nvGrpSpPr>
              <p:grpSpPr bwMode="auto">
                <a:xfrm>
                  <a:off x="7339" y="5105"/>
                  <a:ext cx="163" cy="836"/>
                  <a:chOff x="3949" y="9815"/>
                  <a:chExt cx="163" cy="836"/>
                </a:xfrm>
              </p:grpSpPr>
              <p:sp>
                <p:nvSpPr>
                  <p:cNvPr id="756" name="Freeform 143"/>
                  <p:cNvSpPr>
                    <a:spLocks noChangeAspect="1"/>
                  </p:cNvSpPr>
                  <p:nvPr/>
                </p:nvSpPr>
                <p:spPr bwMode="auto">
                  <a:xfrm rot="5400000">
                    <a:off x="3613" y="10151"/>
                    <a:ext cx="836" cy="163"/>
                  </a:xfrm>
                  <a:custGeom>
                    <a:avLst/>
                    <a:gdLst>
                      <a:gd name="T0" fmla="*/ 300 w 2802"/>
                      <a:gd name="T1" fmla="*/ 515 h 535"/>
                      <a:gd name="T2" fmla="*/ 1290 w 2802"/>
                      <a:gd name="T3" fmla="*/ 530 h 535"/>
                      <a:gd name="T4" fmla="*/ 2595 w 2802"/>
                      <a:gd name="T5" fmla="*/ 485 h 535"/>
                      <a:gd name="T6" fmla="*/ 2535 w 2802"/>
                      <a:gd name="T7" fmla="*/ 305 h 535"/>
                      <a:gd name="T8" fmla="*/ 1800 w 2802"/>
                      <a:gd name="T9" fmla="*/ 260 h 535"/>
                      <a:gd name="T10" fmla="*/ 1530 w 2802"/>
                      <a:gd name="T11" fmla="*/ 35 h 535"/>
                      <a:gd name="T12" fmla="*/ 1125 w 2802"/>
                      <a:gd name="T13" fmla="*/ 50 h 535"/>
                      <a:gd name="T14" fmla="*/ 885 w 2802"/>
                      <a:gd name="T15" fmla="*/ 275 h 535"/>
                      <a:gd name="T16" fmla="*/ 405 w 2802"/>
                      <a:gd name="T17" fmla="*/ 290 h 535"/>
                      <a:gd name="T18" fmla="*/ 75 w 2802"/>
                      <a:gd name="T19" fmla="*/ 335 h 535"/>
                      <a:gd name="T20" fmla="*/ 45 w 2802"/>
                      <a:gd name="T21" fmla="*/ 470 h 535"/>
                      <a:gd name="T22" fmla="*/ 300 w 2802"/>
                      <a:gd name="T23" fmla="*/ 515 h 5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02"/>
                      <a:gd name="T37" fmla="*/ 0 h 535"/>
                      <a:gd name="T38" fmla="*/ 2802 w 2802"/>
                      <a:gd name="T39" fmla="*/ 535 h 5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02" h="535">
                        <a:moveTo>
                          <a:pt x="300" y="515"/>
                        </a:moveTo>
                        <a:cubicBezTo>
                          <a:pt x="507" y="525"/>
                          <a:pt x="908" y="535"/>
                          <a:pt x="1290" y="530"/>
                        </a:cubicBezTo>
                        <a:cubicBezTo>
                          <a:pt x="1672" y="525"/>
                          <a:pt x="2388" y="522"/>
                          <a:pt x="2595" y="485"/>
                        </a:cubicBezTo>
                        <a:cubicBezTo>
                          <a:pt x="2802" y="448"/>
                          <a:pt x="2667" y="342"/>
                          <a:pt x="2535" y="305"/>
                        </a:cubicBezTo>
                        <a:cubicBezTo>
                          <a:pt x="2403" y="268"/>
                          <a:pt x="1967" y="305"/>
                          <a:pt x="1800" y="260"/>
                        </a:cubicBezTo>
                        <a:cubicBezTo>
                          <a:pt x="1633" y="215"/>
                          <a:pt x="1642" y="70"/>
                          <a:pt x="1530" y="35"/>
                        </a:cubicBezTo>
                        <a:cubicBezTo>
                          <a:pt x="1418" y="0"/>
                          <a:pt x="1233" y="10"/>
                          <a:pt x="1125" y="50"/>
                        </a:cubicBezTo>
                        <a:cubicBezTo>
                          <a:pt x="1017" y="90"/>
                          <a:pt x="1005" y="235"/>
                          <a:pt x="885" y="275"/>
                        </a:cubicBezTo>
                        <a:cubicBezTo>
                          <a:pt x="765" y="315"/>
                          <a:pt x="540" y="280"/>
                          <a:pt x="405" y="290"/>
                        </a:cubicBezTo>
                        <a:cubicBezTo>
                          <a:pt x="270" y="300"/>
                          <a:pt x="135" y="305"/>
                          <a:pt x="75" y="335"/>
                        </a:cubicBezTo>
                        <a:cubicBezTo>
                          <a:pt x="15" y="365"/>
                          <a:pt x="0" y="442"/>
                          <a:pt x="45" y="470"/>
                        </a:cubicBezTo>
                        <a:cubicBezTo>
                          <a:pt x="90" y="498"/>
                          <a:pt x="93" y="505"/>
                          <a:pt x="300" y="515"/>
                        </a:cubicBezTo>
                        <a:close/>
                      </a:path>
                    </a:pathLst>
                  </a:custGeom>
                  <a:solidFill>
                    <a:srgbClr val="FFCC99"/>
                  </a:solidFill>
                  <a:ln w="9525">
                    <a:solidFill>
                      <a:srgbClr val="000000"/>
                    </a:solidFill>
                    <a:round/>
                    <a:headEnd/>
                    <a:tailEnd/>
                  </a:ln>
                </p:spPr>
                <p:txBody>
                  <a:bodyPr/>
                  <a:lstStyle/>
                  <a:p>
                    <a:endParaRPr lang="en-US"/>
                  </a:p>
                </p:txBody>
              </p:sp>
              <p:sp>
                <p:nvSpPr>
                  <p:cNvPr id="757" name="Oval 144"/>
                  <p:cNvSpPr>
                    <a:spLocks noChangeAspect="1" noChangeArrowheads="1"/>
                  </p:cNvSpPr>
                  <p:nvPr/>
                </p:nvSpPr>
                <p:spPr bwMode="auto">
                  <a:xfrm rot="5400000">
                    <a:off x="3998" y="10189"/>
                    <a:ext cx="80" cy="65"/>
                  </a:xfrm>
                  <a:prstGeom prst="ellipse">
                    <a:avLst/>
                  </a:prstGeom>
                  <a:solidFill>
                    <a:srgbClr val="000000"/>
                  </a:solidFill>
                  <a:ln w="9525">
                    <a:solidFill>
                      <a:srgbClr val="000000"/>
                    </a:solidFill>
                    <a:round/>
                    <a:headEnd/>
                    <a:tailEnd/>
                  </a:ln>
                </p:spPr>
                <p:txBody>
                  <a:bodyPr/>
                  <a:lstStyle/>
                  <a:p>
                    <a:endParaRPr lang="en-GB"/>
                  </a:p>
                </p:txBody>
              </p:sp>
            </p:grpSp>
            <p:grpSp>
              <p:nvGrpSpPr>
                <p:cNvPr id="729" name="Group 145"/>
                <p:cNvGrpSpPr>
                  <a:grpSpLocks noChangeAspect="1"/>
                </p:cNvGrpSpPr>
                <p:nvPr/>
              </p:nvGrpSpPr>
              <p:grpSpPr bwMode="auto">
                <a:xfrm rot="16200000" flipH="1">
                  <a:off x="6525" y="5257"/>
                  <a:ext cx="2570" cy="165"/>
                  <a:chOff x="2400" y="1357"/>
                  <a:chExt cx="8615" cy="540"/>
                </a:xfrm>
              </p:grpSpPr>
              <p:sp>
                <p:nvSpPr>
                  <p:cNvPr id="750" name="Freeform 146"/>
                  <p:cNvSpPr>
                    <a:spLocks noChangeAspect="1"/>
                  </p:cNvSpPr>
                  <p:nvPr/>
                </p:nvSpPr>
                <p:spPr bwMode="auto">
                  <a:xfrm>
                    <a:off x="2400" y="1357"/>
                    <a:ext cx="2802" cy="535"/>
                  </a:xfrm>
                  <a:custGeom>
                    <a:avLst/>
                    <a:gdLst>
                      <a:gd name="T0" fmla="*/ 300 w 2802"/>
                      <a:gd name="T1" fmla="*/ 515 h 535"/>
                      <a:gd name="T2" fmla="*/ 1290 w 2802"/>
                      <a:gd name="T3" fmla="*/ 530 h 535"/>
                      <a:gd name="T4" fmla="*/ 2595 w 2802"/>
                      <a:gd name="T5" fmla="*/ 485 h 535"/>
                      <a:gd name="T6" fmla="*/ 2535 w 2802"/>
                      <a:gd name="T7" fmla="*/ 305 h 535"/>
                      <a:gd name="T8" fmla="*/ 1800 w 2802"/>
                      <a:gd name="T9" fmla="*/ 260 h 535"/>
                      <a:gd name="T10" fmla="*/ 1530 w 2802"/>
                      <a:gd name="T11" fmla="*/ 35 h 535"/>
                      <a:gd name="T12" fmla="*/ 1125 w 2802"/>
                      <a:gd name="T13" fmla="*/ 50 h 535"/>
                      <a:gd name="T14" fmla="*/ 885 w 2802"/>
                      <a:gd name="T15" fmla="*/ 275 h 535"/>
                      <a:gd name="T16" fmla="*/ 405 w 2802"/>
                      <a:gd name="T17" fmla="*/ 290 h 535"/>
                      <a:gd name="T18" fmla="*/ 75 w 2802"/>
                      <a:gd name="T19" fmla="*/ 335 h 535"/>
                      <a:gd name="T20" fmla="*/ 45 w 2802"/>
                      <a:gd name="T21" fmla="*/ 470 h 535"/>
                      <a:gd name="T22" fmla="*/ 300 w 2802"/>
                      <a:gd name="T23" fmla="*/ 515 h 5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02"/>
                      <a:gd name="T37" fmla="*/ 0 h 535"/>
                      <a:gd name="T38" fmla="*/ 2802 w 2802"/>
                      <a:gd name="T39" fmla="*/ 535 h 5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02" h="535">
                        <a:moveTo>
                          <a:pt x="300" y="515"/>
                        </a:moveTo>
                        <a:cubicBezTo>
                          <a:pt x="507" y="525"/>
                          <a:pt x="908" y="535"/>
                          <a:pt x="1290" y="530"/>
                        </a:cubicBezTo>
                        <a:cubicBezTo>
                          <a:pt x="1672" y="525"/>
                          <a:pt x="2388" y="522"/>
                          <a:pt x="2595" y="485"/>
                        </a:cubicBezTo>
                        <a:cubicBezTo>
                          <a:pt x="2802" y="448"/>
                          <a:pt x="2667" y="342"/>
                          <a:pt x="2535" y="305"/>
                        </a:cubicBezTo>
                        <a:cubicBezTo>
                          <a:pt x="2403" y="268"/>
                          <a:pt x="1967" y="305"/>
                          <a:pt x="1800" y="260"/>
                        </a:cubicBezTo>
                        <a:cubicBezTo>
                          <a:pt x="1633" y="215"/>
                          <a:pt x="1642" y="70"/>
                          <a:pt x="1530" y="35"/>
                        </a:cubicBezTo>
                        <a:cubicBezTo>
                          <a:pt x="1418" y="0"/>
                          <a:pt x="1233" y="10"/>
                          <a:pt x="1125" y="50"/>
                        </a:cubicBezTo>
                        <a:cubicBezTo>
                          <a:pt x="1017" y="90"/>
                          <a:pt x="1005" y="235"/>
                          <a:pt x="885" y="275"/>
                        </a:cubicBezTo>
                        <a:cubicBezTo>
                          <a:pt x="765" y="315"/>
                          <a:pt x="540" y="280"/>
                          <a:pt x="405" y="290"/>
                        </a:cubicBezTo>
                        <a:cubicBezTo>
                          <a:pt x="270" y="300"/>
                          <a:pt x="135" y="305"/>
                          <a:pt x="75" y="335"/>
                        </a:cubicBezTo>
                        <a:cubicBezTo>
                          <a:pt x="15" y="365"/>
                          <a:pt x="0" y="442"/>
                          <a:pt x="45" y="470"/>
                        </a:cubicBezTo>
                        <a:cubicBezTo>
                          <a:pt x="90" y="498"/>
                          <a:pt x="93" y="505"/>
                          <a:pt x="300" y="515"/>
                        </a:cubicBezTo>
                        <a:close/>
                      </a:path>
                    </a:pathLst>
                  </a:custGeom>
                  <a:solidFill>
                    <a:srgbClr val="FFCC99"/>
                  </a:solidFill>
                  <a:ln w="9525">
                    <a:solidFill>
                      <a:srgbClr val="000000"/>
                    </a:solidFill>
                    <a:round/>
                    <a:headEnd/>
                    <a:tailEnd/>
                  </a:ln>
                </p:spPr>
                <p:txBody>
                  <a:bodyPr/>
                  <a:lstStyle/>
                  <a:p>
                    <a:endParaRPr lang="en-US"/>
                  </a:p>
                </p:txBody>
              </p:sp>
              <p:sp>
                <p:nvSpPr>
                  <p:cNvPr id="751" name="Freeform 147"/>
                  <p:cNvSpPr>
                    <a:spLocks noChangeAspect="1"/>
                  </p:cNvSpPr>
                  <p:nvPr/>
                </p:nvSpPr>
                <p:spPr bwMode="auto">
                  <a:xfrm>
                    <a:off x="8160" y="1482"/>
                    <a:ext cx="2855" cy="415"/>
                  </a:xfrm>
                  <a:custGeom>
                    <a:avLst/>
                    <a:gdLst>
                      <a:gd name="T0" fmla="*/ 570 w 2855"/>
                      <a:gd name="T1" fmla="*/ 165 h 415"/>
                      <a:gd name="T2" fmla="*/ 180 w 2855"/>
                      <a:gd name="T3" fmla="*/ 180 h 415"/>
                      <a:gd name="T4" fmla="*/ 60 w 2855"/>
                      <a:gd name="T5" fmla="*/ 315 h 415"/>
                      <a:gd name="T6" fmla="*/ 540 w 2855"/>
                      <a:gd name="T7" fmla="*/ 375 h 415"/>
                      <a:gd name="T8" fmla="*/ 1860 w 2855"/>
                      <a:gd name="T9" fmla="*/ 390 h 415"/>
                      <a:gd name="T10" fmla="*/ 2715 w 2855"/>
                      <a:gd name="T11" fmla="*/ 375 h 415"/>
                      <a:gd name="T12" fmla="*/ 2700 w 2855"/>
                      <a:gd name="T13" fmla="*/ 150 h 415"/>
                      <a:gd name="T14" fmla="*/ 2070 w 2855"/>
                      <a:gd name="T15" fmla="*/ 120 h 415"/>
                      <a:gd name="T16" fmla="*/ 1470 w 2855"/>
                      <a:gd name="T17" fmla="*/ 15 h 415"/>
                      <a:gd name="T18" fmla="*/ 975 w 2855"/>
                      <a:gd name="T19" fmla="*/ 30 h 415"/>
                      <a:gd name="T20" fmla="*/ 735 w 2855"/>
                      <a:gd name="T21" fmla="*/ 120 h 415"/>
                      <a:gd name="T22" fmla="*/ 570 w 2855"/>
                      <a:gd name="T23" fmla="*/ 165 h 4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55"/>
                      <a:gd name="T37" fmla="*/ 0 h 415"/>
                      <a:gd name="T38" fmla="*/ 2855 w 2855"/>
                      <a:gd name="T39" fmla="*/ 415 h 4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55" h="415">
                        <a:moveTo>
                          <a:pt x="570" y="165"/>
                        </a:moveTo>
                        <a:cubicBezTo>
                          <a:pt x="478" y="175"/>
                          <a:pt x="265" y="155"/>
                          <a:pt x="180" y="180"/>
                        </a:cubicBezTo>
                        <a:cubicBezTo>
                          <a:pt x="95" y="205"/>
                          <a:pt x="0" y="283"/>
                          <a:pt x="60" y="315"/>
                        </a:cubicBezTo>
                        <a:cubicBezTo>
                          <a:pt x="120" y="347"/>
                          <a:pt x="240" y="363"/>
                          <a:pt x="540" y="375"/>
                        </a:cubicBezTo>
                        <a:cubicBezTo>
                          <a:pt x="840" y="387"/>
                          <a:pt x="1498" y="390"/>
                          <a:pt x="1860" y="390"/>
                        </a:cubicBezTo>
                        <a:cubicBezTo>
                          <a:pt x="2222" y="390"/>
                          <a:pt x="2575" y="415"/>
                          <a:pt x="2715" y="375"/>
                        </a:cubicBezTo>
                        <a:cubicBezTo>
                          <a:pt x="2855" y="335"/>
                          <a:pt x="2807" y="193"/>
                          <a:pt x="2700" y="150"/>
                        </a:cubicBezTo>
                        <a:cubicBezTo>
                          <a:pt x="2593" y="107"/>
                          <a:pt x="2275" y="142"/>
                          <a:pt x="2070" y="120"/>
                        </a:cubicBezTo>
                        <a:cubicBezTo>
                          <a:pt x="1865" y="98"/>
                          <a:pt x="1652" y="30"/>
                          <a:pt x="1470" y="15"/>
                        </a:cubicBezTo>
                        <a:cubicBezTo>
                          <a:pt x="1288" y="0"/>
                          <a:pt x="1097" y="13"/>
                          <a:pt x="975" y="30"/>
                        </a:cubicBezTo>
                        <a:cubicBezTo>
                          <a:pt x="853" y="47"/>
                          <a:pt x="805" y="98"/>
                          <a:pt x="735" y="120"/>
                        </a:cubicBezTo>
                        <a:cubicBezTo>
                          <a:pt x="665" y="142"/>
                          <a:pt x="662" y="155"/>
                          <a:pt x="570" y="165"/>
                        </a:cubicBezTo>
                        <a:close/>
                      </a:path>
                    </a:pathLst>
                  </a:custGeom>
                  <a:solidFill>
                    <a:srgbClr val="FFCC99"/>
                  </a:solidFill>
                  <a:ln w="9525">
                    <a:solidFill>
                      <a:srgbClr val="000000"/>
                    </a:solidFill>
                    <a:round/>
                    <a:headEnd/>
                    <a:tailEnd/>
                  </a:ln>
                </p:spPr>
                <p:txBody>
                  <a:bodyPr/>
                  <a:lstStyle/>
                  <a:p>
                    <a:endParaRPr lang="en-US"/>
                  </a:p>
                </p:txBody>
              </p:sp>
              <p:sp>
                <p:nvSpPr>
                  <p:cNvPr id="752" name="Freeform 148"/>
                  <p:cNvSpPr>
                    <a:spLocks noChangeAspect="1"/>
                  </p:cNvSpPr>
                  <p:nvPr/>
                </p:nvSpPr>
                <p:spPr bwMode="auto">
                  <a:xfrm>
                    <a:off x="5578" y="1567"/>
                    <a:ext cx="2219" cy="327"/>
                  </a:xfrm>
                  <a:custGeom>
                    <a:avLst/>
                    <a:gdLst>
                      <a:gd name="T0" fmla="*/ 902 w 2219"/>
                      <a:gd name="T1" fmla="*/ 290 h 327"/>
                      <a:gd name="T2" fmla="*/ 2027 w 2219"/>
                      <a:gd name="T3" fmla="*/ 290 h 327"/>
                      <a:gd name="T4" fmla="*/ 2057 w 2219"/>
                      <a:gd name="T5" fmla="*/ 65 h 327"/>
                      <a:gd name="T6" fmla="*/ 1592 w 2219"/>
                      <a:gd name="T7" fmla="*/ 5 h 327"/>
                      <a:gd name="T8" fmla="*/ 737 w 2219"/>
                      <a:gd name="T9" fmla="*/ 35 h 327"/>
                      <a:gd name="T10" fmla="*/ 227 w 2219"/>
                      <a:gd name="T11" fmla="*/ 95 h 327"/>
                      <a:gd name="T12" fmla="*/ 137 w 2219"/>
                      <a:gd name="T13" fmla="*/ 230 h 327"/>
                      <a:gd name="T14" fmla="*/ 1052 w 2219"/>
                      <a:gd name="T15" fmla="*/ 290 h 327"/>
                      <a:gd name="T16" fmla="*/ 0 60000 65536"/>
                      <a:gd name="T17" fmla="*/ 0 60000 65536"/>
                      <a:gd name="T18" fmla="*/ 0 60000 65536"/>
                      <a:gd name="T19" fmla="*/ 0 60000 65536"/>
                      <a:gd name="T20" fmla="*/ 0 60000 65536"/>
                      <a:gd name="T21" fmla="*/ 0 60000 65536"/>
                      <a:gd name="T22" fmla="*/ 0 60000 65536"/>
                      <a:gd name="T23" fmla="*/ 0 60000 65536"/>
                      <a:gd name="T24" fmla="*/ 0 w 2219"/>
                      <a:gd name="T25" fmla="*/ 0 h 327"/>
                      <a:gd name="T26" fmla="*/ 2219 w 2219"/>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19" h="327">
                        <a:moveTo>
                          <a:pt x="902" y="290"/>
                        </a:moveTo>
                        <a:cubicBezTo>
                          <a:pt x="1368" y="308"/>
                          <a:pt x="1835" y="327"/>
                          <a:pt x="2027" y="290"/>
                        </a:cubicBezTo>
                        <a:cubicBezTo>
                          <a:pt x="2219" y="253"/>
                          <a:pt x="2129" y="112"/>
                          <a:pt x="2057" y="65"/>
                        </a:cubicBezTo>
                        <a:cubicBezTo>
                          <a:pt x="1985" y="18"/>
                          <a:pt x="1812" y="10"/>
                          <a:pt x="1592" y="5"/>
                        </a:cubicBezTo>
                        <a:cubicBezTo>
                          <a:pt x="1372" y="0"/>
                          <a:pt x="964" y="20"/>
                          <a:pt x="737" y="35"/>
                        </a:cubicBezTo>
                        <a:cubicBezTo>
                          <a:pt x="510" y="50"/>
                          <a:pt x="327" y="63"/>
                          <a:pt x="227" y="95"/>
                        </a:cubicBezTo>
                        <a:cubicBezTo>
                          <a:pt x="127" y="127"/>
                          <a:pt x="0" y="198"/>
                          <a:pt x="137" y="230"/>
                        </a:cubicBezTo>
                        <a:cubicBezTo>
                          <a:pt x="274" y="262"/>
                          <a:pt x="902" y="280"/>
                          <a:pt x="1052" y="290"/>
                        </a:cubicBezTo>
                      </a:path>
                    </a:pathLst>
                  </a:custGeom>
                  <a:solidFill>
                    <a:srgbClr val="FFCC99"/>
                  </a:solidFill>
                  <a:ln w="9525">
                    <a:solidFill>
                      <a:srgbClr val="000000"/>
                    </a:solidFill>
                    <a:round/>
                    <a:headEnd/>
                    <a:tailEnd/>
                  </a:ln>
                </p:spPr>
                <p:txBody>
                  <a:bodyPr/>
                  <a:lstStyle/>
                  <a:p>
                    <a:endParaRPr lang="en-US"/>
                  </a:p>
                </p:txBody>
              </p:sp>
              <p:sp>
                <p:nvSpPr>
                  <p:cNvPr id="753" name="Oval 149"/>
                  <p:cNvSpPr>
                    <a:spLocks noChangeAspect="1" noChangeArrowheads="1"/>
                  </p:cNvSpPr>
                  <p:nvPr/>
                </p:nvSpPr>
                <p:spPr bwMode="auto">
                  <a:xfrm>
                    <a:off x="3630" y="1496"/>
                    <a:ext cx="270" cy="210"/>
                  </a:xfrm>
                  <a:prstGeom prst="ellipse">
                    <a:avLst/>
                  </a:prstGeom>
                  <a:solidFill>
                    <a:srgbClr val="000000"/>
                  </a:solidFill>
                  <a:ln w="9525">
                    <a:solidFill>
                      <a:srgbClr val="000000"/>
                    </a:solidFill>
                    <a:round/>
                    <a:headEnd/>
                    <a:tailEnd/>
                  </a:ln>
                </p:spPr>
                <p:txBody>
                  <a:bodyPr/>
                  <a:lstStyle/>
                  <a:p>
                    <a:endParaRPr lang="en-GB"/>
                  </a:p>
                </p:txBody>
              </p:sp>
              <p:sp>
                <p:nvSpPr>
                  <p:cNvPr id="754" name="Oval 150"/>
                  <p:cNvSpPr>
                    <a:spLocks noChangeAspect="1" noChangeArrowheads="1"/>
                  </p:cNvSpPr>
                  <p:nvPr/>
                </p:nvSpPr>
                <p:spPr bwMode="auto">
                  <a:xfrm>
                    <a:off x="6705" y="1646"/>
                    <a:ext cx="225" cy="180"/>
                  </a:xfrm>
                  <a:prstGeom prst="ellipse">
                    <a:avLst/>
                  </a:prstGeom>
                  <a:solidFill>
                    <a:srgbClr val="000000"/>
                  </a:solidFill>
                  <a:ln w="9525">
                    <a:solidFill>
                      <a:srgbClr val="000000"/>
                    </a:solidFill>
                    <a:round/>
                    <a:headEnd/>
                    <a:tailEnd/>
                  </a:ln>
                </p:spPr>
                <p:txBody>
                  <a:bodyPr/>
                  <a:lstStyle/>
                  <a:p>
                    <a:endParaRPr lang="en-GB"/>
                  </a:p>
                </p:txBody>
              </p:sp>
              <p:sp>
                <p:nvSpPr>
                  <p:cNvPr id="755" name="Oval 151"/>
                  <p:cNvSpPr>
                    <a:spLocks noChangeAspect="1" noChangeArrowheads="1"/>
                  </p:cNvSpPr>
                  <p:nvPr/>
                </p:nvSpPr>
                <p:spPr bwMode="auto">
                  <a:xfrm rot="-3208488">
                    <a:off x="9346" y="1603"/>
                    <a:ext cx="237" cy="183"/>
                  </a:xfrm>
                  <a:prstGeom prst="ellipse">
                    <a:avLst/>
                  </a:prstGeom>
                  <a:solidFill>
                    <a:srgbClr val="000000"/>
                  </a:solidFill>
                  <a:ln w="9525">
                    <a:solidFill>
                      <a:srgbClr val="000000"/>
                    </a:solidFill>
                    <a:round/>
                    <a:headEnd/>
                    <a:tailEnd/>
                  </a:ln>
                </p:spPr>
                <p:txBody>
                  <a:bodyPr/>
                  <a:lstStyle/>
                  <a:p>
                    <a:endParaRPr lang="en-GB"/>
                  </a:p>
                </p:txBody>
              </p:sp>
            </p:grpSp>
            <p:grpSp>
              <p:nvGrpSpPr>
                <p:cNvPr id="730" name="Group 152"/>
                <p:cNvGrpSpPr>
                  <a:grpSpLocks noChangeAspect="1"/>
                </p:cNvGrpSpPr>
                <p:nvPr/>
              </p:nvGrpSpPr>
              <p:grpSpPr bwMode="auto">
                <a:xfrm rot="16200000" flipH="1">
                  <a:off x="6495" y="8092"/>
                  <a:ext cx="2570" cy="165"/>
                  <a:chOff x="2400" y="1357"/>
                  <a:chExt cx="8615" cy="540"/>
                </a:xfrm>
              </p:grpSpPr>
              <p:sp>
                <p:nvSpPr>
                  <p:cNvPr id="744" name="Freeform 153"/>
                  <p:cNvSpPr>
                    <a:spLocks noChangeAspect="1"/>
                  </p:cNvSpPr>
                  <p:nvPr/>
                </p:nvSpPr>
                <p:spPr bwMode="auto">
                  <a:xfrm>
                    <a:off x="2400" y="1357"/>
                    <a:ext cx="2802" cy="535"/>
                  </a:xfrm>
                  <a:custGeom>
                    <a:avLst/>
                    <a:gdLst>
                      <a:gd name="T0" fmla="*/ 300 w 2802"/>
                      <a:gd name="T1" fmla="*/ 515 h 535"/>
                      <a:gd name="T2" fmla="*/ 1290 w 2802"/>
                      <a:gd name="T3" fmla="*/ 530 h 535"/>
                      <a:gd name="T4" fmla="*/ 2595 w 2802"/>
                      <a:gd name="T5" fmla="*/ 485 h 535"/>
                      <a:gd name="T6" fmla="*/ 2535 w 2802"/>
                      <a:gd name="T7" fmla="*/ 305 h 535"/>
                      <a:gd name="T8" fmla="*/ 1800 w 2802"/>
                      <a:gd name="T9" fmla="*/ 260 h 535"/>
                      <a:gd name="T10" fmla="*/ 1530 w 2802"/>
                      <a:gd name="T11" fmla="*/ 35 h 535"/>
                      <a:gd name="T12" fmla="*/ 1125 w 2802"/>
                      <a:gd name="T13" fmla="*/ 50 h 535"/>
                      <a:gd name="T14" fmla="*/ 885 w 2802"/>
                      <a:gd name="T15" fmla="*/ 275 h 535"/>
                      <a:gd name="T16" fmla="*/ 405 w 2802"/>
                      <a:gd name="T17" fmla="*/ 290 h 535"/>
                      <a:gd name="T18" fmla="*/ 75 w 2802"/>
                      <a:gd name="T19" fmla="*/ 335 h 535"/>
                      <a:gd name="T20" fmla="*/ 45 w 2802"/>
                      <a:gd name="T21" fmla="*/ 470 h 535"/>
                      <a:gd name="T22" fmla="*/ 300 w 2802"/>
                      <a:gd name="T23" fmla="*/ 515 h 5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02"/>
                      <a:gd name="T37" fmla="*/ 0 h 535"/>
                      <a:gd name="T38" fmla="*/ 2802 w 2802"/>
                      <a:gd name="T39" fmla="*/ 535 h 5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02" h="535">
                        <a:moveTo>
                          <a:pt x="300" y="515"/>
                        </a:moveTo>
                        <a:cubicBezTo>
                          <a:pt x="507" y="525"/>
                          <a:pt x="908" y="535"/>
                          <a:pt x="1290" y="530"/>
                        </a:cubicBezTo>
                        <a:cubicBezTo>
                          <a:pt x="1672" y="525"/>
                          <a:pt x="2388" y="522"/>
                          <a:pt x="2595" y="485"/>
                        </a:cubicBezTo>
                        <a:cubicBezTo>
                          <a:pt x="2802" y="448"/>
                          <a:pt x="2667" y="342"/>
                          <a:pt x="2535" y="305"/>
                        </a:cubicBezTo>
                        <a:cubicBezTo>
                          <a:pt x="2403" y="268"/>
                          <a:pt x="1967" y="305"/>
                          <a:pt x="1800" y="260"/>
                        </a:cubicBezTo>
                        <a:cubicBezTo>
                          <a:pt x="1633" y="215"/>
                          <a:pt x="1642" y="70"/>
                          <a:pt x="1530" y="35"/>
                        </a:cubicBezTo>
                        <a:cubicBezTo>
                          <a:pt x="1418" y="0"/>
                          <a:pt x="1233" y="10"/>
                          <a:pt x="1125" y="50"/>
                        </a:cubicBezTo>
                        <a:cubicBezTo>
                          <a:pt x="1017" y="90"/>
                          <a:pt x="1005" y="235"/>
                          <a:pt x="885" y="275"/>
                        </a:cubicBezTo>
                        <a:cubicBezTo>
                          <a:pt x="765" y="315"/>
                          <a:pt x="540" y="280"/>
                          <a:pt x="405" y="290"/>
                        </a:cubicBezTo>
                        <a:cubicBezTo>
                          <a:pt x="270" y="300"/>
                          <a:pt x="135" y="305"/>
                          <a:pt x="75" y="335"/>
                        </a:cubicBezTo>
                        <a:cubicBezTo>
                          <a:pt x="15" y="365"/>
                          <a:pt x="0" y="442"/>
                          <a:pt x="45" y="470"/>
                        </a:cubicBezTo>
                        <a:cubicBezTo>
                          <a:pt x="90" y="498"/>
                          <a:pt x="93" y="505"/>
                          <a:pt x="300" y="515"/>
                        </a:cubicBezTo>
                        <a:close/>
                      </a:path>
                    </a:pathLst>
                  </a:custGeom>
                  <a:solidFill>
                    <a:srgbClr val="FFCC99"/>
                  </a:solidFill>
                  <a:ln w="9525">
                    <a:solidFill>
                      <a:srgbClr val="000000"/>
                    </a:solidFill>
                    <a:round/>
                    <a:headEnd/>
                    <a:tailEnd/>
                  </a:ln>
                </p:spPr>
                <p:txBody>
                  <a:bodyPr/>
                  <a:lstStyle/>
                  <a:p>
                    <a:endParaRPr lang="en-US"/>
                  </a:p>
                </p:txBody>
              </p:sp>
              <p:sp>
                <p:nvSpPr>
                  <p:cNvPr id="745" name="Freeform 154"/>
                  <p:cNvSpPr>
                    <a:spLocks noChangeAspect="1"/>
                  </p:cNvSpPr>
                  <p:nvPr/>
                </p:nvSpPr>
                <p:spPr bwMode="auto">
                  <a:xfrm>
                    <a:off x="8160" y="1482"/>
                    <a:ext cx="2855" cy="415"/>
                  </a:xfrm>
                  <a:custGeom>
                    <a:avLst/>
                    <a:gdLst>
                      <a:gd name="T0" fmla="*/ 570 w 2855"/>
                      <a:gd name="T1" fmla="*/ 165 h 415"/>
                      <a:gd name="T2" fmla="*/ 180 w 2855"/>
                      <a:gd name="T3" fmla="*/ 180 h 415"/>
                      <a:gd name="T4" fmla="*/ 60 w 2855"/>
                      <a:gd name="T5" fmla="*/ 315 h 415"/>
                      <a:gd name="T6" fmla="*/ 540 w 2855"/>
                      <a:gd name="T7" fmla="*/ 375 h 415"/>
                      <a:gd name="T8" fmla="*/ 1860 w 2855"/>
                      <a:gd name="T9" fmla="*/ 390 h 415"/>
                      <a:gd name="T10" fmla="*/ 2715 w 2855"/>
                      <a:gd name="T11" fmla="*/ 375 h 415"/>
                      <a:gd name="T12" fmla="*/ 2700 w 2855"/>
                      <a:gd name="T13" fmla="*/ 150 h 415"/>
                      <a:gd name="T14" fmla="*/ 2070 w 2855"/>
                      <a:gd name="T15" fmla="*/ 120 h 415"/>
                      <a:gd name="T16" fmla="*/ 1470 w 2855"/>
                      <a:gd name="T17" fmla="*/ 15 h 415"/>
                      <a:gd name="T18" fmla="*/ 975 w 2855"/>
                      <a:gd name="T19" fmla="*/ 30 h 415"/>
                      <a:gd name="T20" fmla="*/ 735 w 2855"/>
                      <a:gd name="T21" fmla="*/ 120 h 415"/>
                      <a:gd name="T22" fmla="*/ 570 w 2855"/>
                      <a:gd name="T23" fmla="*/ 165 h 4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55"/>
                      <a:gd name="T37" fmla="*/ 0 h 415"/>
                      <a:gd name="T38" fmla="*/ 2855 w 2855"/>
                      <a:gd name="T39" fmla="*/ 415 h 4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55" h="415">
                        <a:moveTo>
                          <a:pt x="570" y="165"/>
                        </a:moveTo>
                        <a:cubicBezTo>
                          <a:pt x="478" y="175"/>
                          <a:pt x="265" y="155"/>
                          <a:pt x="180" y="180"/>
                        </a:cubicBezTo>
                        <a:cubicBezTo>
                          <a:pt x="95" y="205"/>
                          <a:pt x="0" y="283"/>
                          <a:pt x="60" y="315"/>
                        </a:cubicBezTo>
                        <a:cubicBezTo>
                          <a:pt x="120" y="347"/>
                          <a:pt x="240" y="363"/>
                          <a:pt x="540" y="375"/>
                        </a:cubicBezTo>
                        <a:cubicBezTo>
                          <a:pt x="840" y="387"/>
                          <a:pt x="1498" y="390"/>
                          <a:pt x="1860" y="390"/>
                        </a:cubicBezTo>
                        <a:cubicBezTo>
                          <a:pt x="2222" y="390"/>
                          <a:pt x="2575" y="415"/>
                          <a:pt x="2715" y="375"/>
                        </a:cubicBezTo>
                        <a:cubicBezTo>
                          <a:pt x="2855" y="335"/>
                          <a:pt x="2807" y="193"/>
                          <a:pt x="2700" y="150"/>
                        </a:cubicBezTo>
                        <a:cubicBezTo>
                          <a:pt x="2593" y="107"/>
                          <a:pt x="2275" y="142"/>
                          <a:pt x="2070" y="120"/>
                        </a:cubicBezTo>
                        <a:cubicBezTo>
                          <a:pt x="1865" y="98"/>
                          <a:pt x="1652" y="30"/>
                          <a:pt x="1470" y="15"/>
                        </a:cubicBezTo>
                        <a:cubicBezTo>
                          <a:pt x="1288" y="0"/>
                          <a:pt x="1097" y="13"/>
                          <a:pt x="975" y="30"/>
                        </a:cubicBezTo>
                        <a:cubicBezTo>
                          <a:pt x="853" y="47"/>
                          <a:pt x="805" y="98"/>
                          <a:pt x="735" y="120"/>
                        </a:cubicBezTo>
                        <a:cubicBezTo>
                          <a:pt x="665" y="142"/>
                          <a:pt x="662" y="155"/>
                          <a:pt x="570" y="165"/>
                        </a:cubicBezTo>
                        <a:close/>
                      </a:path>
                    </a:pathLst>
                  </a:custGeom>
                  <a:solidFill>
                    <a:srgbClr val="FFCC99"/>
                  </a:solidFill>
                  <a:ln w="9525">
                    <a:solidFill>
                      <a:srgbClr val="000000"/>
                    </a:solidFill>
                    <a:round/>
                    <a:headEnd/>
                    <a:tailEnd/>
                  </a:ln>
                </p:spPr>
                <p:txBody>
                  <a:bodyPr/>
                  <a:lstStyle/>
                  <a:p>
                    <a:endParaRPr lang="en-US"/>
                  </a:p>
                </p:txBody>
              </p:sp>
              <p:sp>
                <p:nvSpPr>
                  <p:cNvPr id="746" name="Freeform 155"/>
                  <p:cNvSpPr>
                    <a:spLocks noChangeAspect="1"/>
                  </p:cNvSpPr>
                  <p:nvPr/>
                </p:nvSpPr>
                <p:spPr bwMode="auto">
                  <a:xfrm>
                    <a:off x="5578" y="1567"/>
                    <a:ext cx="2219" cy="327"/>
                  </a:xfrm>
                  <a:custGeom>
                    <a:avLst/>
                    <a:gdLst>
                      <a:gd name="T0" fmla="*/ 902 w 2219"/>
                      <a:gd name="T1" fmla="*/ 290 h 327"/>
                      <a:gd name="T2" fmla="*/ 2027 w 2219"/>
                      <a:gd name="T3" fmla="*/ 290 h 327"/>
                      <a:gd name="T4" fmla="*/ 2057 w 2219"/>
                      <a:gd name="T5" fmla="*/ 65 h 327"/>
                      <a:gd name="T6" fmla="*/ 1592 w 2219"/>
                      <a:gd name="T7" fmla="*/ 5 h 327"/>
                      <a:gd name="T8" fmla="*/ 737 w 2219"/>
                      <a:gd name="T9" fmla="*/ 35 h 327"/>
                      <a:gd name="T10" fmla="*/ 227 w 2219"/>
                      <a:gd name="T11" fmla="*/ 95 h 327"/>
                      <a:gd name="T12" fmla="*/ 137 w 2219"/>
                      <a:gd name="T13" fmla="*/ 230 h 327"/>
                      <a:gd name="T14" fmla="*/ 1052 w 2219"/>
                      <a:gd name="T15" fmla="*/ 290 h 327"/>
                      <a:gd name="T16" fmla="*/ 0 60000 65536"/>
                      <a:gd name="T17" fmla="*/ 0 60000 65536"/>
                      <a:gd name="T18" fmla="*/ 0 60000 65536"/>
                      <a:gd name="T19" fmla="*/ 0 60000 65536"/>
                      <a:gd name="T20" fmla="*/ 0 60000 65536"/>
                      <a:gd name="T21" fmla="*/ 0 60000 65536"/>
                      <a:gd name="T22" fmla="*/ 0 60000 65536"/>
                      <a:gd name="T23" fmla="*/ 0 60000 65536"/>
                      <a:gd name="T24" fmla="*/ 0 w 2219"/>
                      <a:gd name="T25" fmla="*/ 0 h 327"/>
                      <a:gd name="T26" fmla="*/ 2219 w 2219"/>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19" h="327">
                        <a:moveTo>
                          <a:pt x="902" y="290"/>
                        </a:moveTo>
                        <a:cubicBezTo>
                          <a:pt x="1368" y="308"/>
                          <a:pt x="1835" y="327"/>
                          <a:pt x="2027" y="290"/>
                        </a:cubicBezTo>
                        <a:cubicBezTo>
                          <a:pt x="2219" y="253"/>
                          <a:pt x="2129" y="112"/>
                          <a:pt x="2057" y="65"/>
                        </a:cubicBezTo>
                        <a:cubicBezTo>
                          <a:pt x="1985" y="18"/>
                          <a:pt x="1812" y="10"/>
                          <a:pt x="1592" y="5"/>
                        </a:cubicBezTo>
                        <a:cubicBezTo>
                          <a:pt x="1372" y="0"/>
                          <a:pt x="964" y="20"/>
                          <a:pt x="737" y="35"/>
                        </a:cubicBezTo>
                        <a:cubicBezTo>
                          <a:pt x="510" y="50"/>
                          <a:pt x="327" y="63"/>
                          <a:pt x="227" y="95"/>
                        </a:cubicBezTo>
                        <a:cubicBezTo>
                          <a:pt x="127" y="127"/>
                          <a:pt x="0" y="198"/>
                          <a:pt x="137" y="230"/>
                        </a:cubicBezTo>
                        <a:cubicBezTo>
                          <a:pt x="274" y="262"/>
                          <a:pt x="902" y="280"/>
                          <a:pt x="1052" y="290"/>
                        </a:cubicBezTo>
                      </a:path>
                    </a:pathLst>
                  </a:custGeom>
                  <a:solidFill>
                    <a:srgbClr val="FFCC99"/>
                  </a:solidFill>
                  <a:ln w="9525">
                    <a:solidFill>
                      <a:srgbClr val="000000"/>
                    </a:solidFill>
                    <a:round/>
                    <a:headEnd/>
                    <a:tailEnd/>
                  </a:ln>
                </p:spPr>
                <p:txBody>
                  <a:bodyPr/>
                  <a:lstStyle/>
                  <a:p>
                    <a:endParaRPr lang="en-US"/>
                  </a:p>
                </p:txBody>
              </p:sp>
              <p:sp>
                <p:nvSpPr>
                  <p:cNvPr id="747" name="Oval 156"/>
                  <p:cNvSpPr>
                    <a:spLocks noChangeAspect="1" noChangeArrowheads="1"/>
                  </p:cNvSpPr>
                  <p:nvPr/>
                </p:nvSpPr>
                <p:spPr bwMode="auto">
                  <a:xfrm>
                    <a:off x="3630" y="1496"/>
                    <a:ext cx="270" cy="210"/>
                  </a:xfrm>
                  <a:prstGeom prst="ellipse">
                    <a:avLst/>
                  </a:prstGeom>
                  <a:solidFill>
                    <a:srgbClr val="000000"/>
                  </a:solidFill>
                  <a:ln w="9525">
                    <a:solidFill>
                      <a:srgbClr val="000000"/>
                    </a:solidFill>
                    <a:round/>
                    <a:headEnd/>
                    <a:tailEnd/>
                  </a:ln>
                </p:spPr>
                <p:txBody>
                  <a:bodyPr/>
                  <a:lstStyle/>
                  <a:p>
                    <a:endParaRPr lang="en-GB"/>
                  </a:p>
                </p:txBody>
              </p:sp>
              <p:sp>
                <p:nvSpPr>
                  <p:cNvPr id="748" name="Oval 157"/>
                  <p:cNvSpPr>
                    <a:spLocks noChangeAspect="1" noChangeArrowheads="1"/>
                  </p:cNvSpPr>
                  <p:nvPr/>
                </p:nvSpPr>
                <p:spPr bwMode="auto">
                  <a:xfrm>
                    <a:off x="6705" y="1646"/>
                    <a:ext cx="225" cy="180"/>
                  </a:xfrm>
                  <a:prstGeom prst="ellipse">
                    <a:avLst/>
                  </a:prstGeom>
                  <a:solidFill>
                    <a:srgbClr val="000000"/>
                  </a:solidFill>
                  <a:ln w="9525">
                    <a:solidFill>
                      <a:srgbClr val="000000"/>
                    </a:solidFill>
                    <a:round/>
                    <a:headEnd/>
                    <a:tailEnd/>
                  </a:ln>
                </p:spPr>
                <p:txBody>
                  <a:bodyPr/>
                  <a:lstStyle/>
                  <a:p>
                    <a:endParaRPr lang="en-GB"/>
                  </a:p>
                </p:txBody>
              </p:sp>
              <p:sp>
                <p:nvSpPr>
                  <p:cNvPr id="749" name="Oval 158"/>
                  <p:cNvSpPr>
                    <a:spLocks noChangeAspect="1" noChangeArrowheads="1"/>
                  </p:cNvSpPr>
                  <p:nvPr/>
                </p:nvSpPr>
                <p:spPr bwMode="auto">
                  <a:xfrm rot="-3208488">
                    <a:off x="9346" y="1603"/>
                    <a:ext cx="237" cy="183"/>
                  </a:xfrm>
                  <a:prstGeom prst="ellipse">
                    <a:avLst/>
                  </a:prstGeom>
                  <a:solidFill>
                    <a:srgbClr val="000000"/>
                  </a:solidFill>
                  <a:ln w="9525">
                    <a:solidFill>
                      <a:srgbClr val="000000"/>
                    </a:solidFill>
                    <a:round/>
                    <a:headEnd/>
                    <a:tailEnd/>
                  </a:ln>
                </p:spPr>
                <p:txBody>
                  <a:bodyPr/>
                  <a:lstStyle/>
                  <a:p>
                    <a:endParaRPr lang="en-GB"/>
                  </a:p>
                </p:txBody>
              </p:sp>
            </p:grpSp>
            <p:grpSp>
              <p:nvGrpSpPr>
                <p:cNvPr id="731" name="Group 159"/>
                <p:cNvGrpSpPr>
                  <a:grpSpLocks noChangeAspect="1"/>
                </p:cNvGrpSpPr>
                <p:nvPr/>
              </p:nvGrpSpPr>
              <p:grpSpPr bwMode="auto">
                <a:xfrm rot="16200000" flipH="1">
                  <a:off x="6495" y="10852"/>
                  <a:ext cx="2570" cy="165"/>
                  <a:chOff x="2400" y="1357"/>
                  <a:chExt cx="8615" cy="540"/>
                </a:xfrm>
              </p:grpSpPr>
              <p:sp>
                <p:nvSpPr>
                  <p:cNvPr id="738" name="Freeform 160"/>
                  <p:cNvSpPr>
                    <a:spLocks noChangeAspect="1"/>
                  </p:cNvSpPr>
                  <p:nvPr/>
                </p:nvSpPr>
                <p:spPr bwMode="auto">
                  <a:xfrm>
                    <a:off x="2400" y="1357"/>
                    <a:ext cx="2802" cy="535"/>
                  </a:xfrm>
                  <a:custGeom>
                    <a:avLst/>
                    <a:gdLst>
                      <a:gd name="T0" fmla="*/ 300 w 2802"/>
                      <a:gd name="T1" fmla="*/ 515 h 535"/>
                      <a:gd name="T2" fmla="*/ 1290 w 2802"/>
                      <a:gd name="T3" fmla="*/ 530 h 535"/>
                      <a:gd name="T4" fmla="*/ 2595 w 2802"/>
                      <a:gd name="T5" fmla="*/ 485 h 535"/>
                      <a:gd name="T6" fmla="*/ 2535 w 2802"/>
                      <a:gd name="T7" fmla="*/ 305 h 535"/>
                      <a:gd name="T8" fmla="*/ 1800 w 2802"/>
                      <a:gd name="T9" fmla="*/ 260 h 535"/>
                      <a:gd name="T10" fmla="*/ 1530 w 2802"/>
                      <a:gd name="T11" fmla="*/ 35 h 535"/>
                      <a:gd name="T12" fmla="*/ 1125 w 2802"/>
                      <a:gd name="T13" fmla="*/ 50 h 535"/>
                      <a:gd name="T14" fmla="*/ 885 w 2802"/>
                      <a:gd name="T15" fmla="*/ 275 h 535"/>
                      <a:gd name="T16" fmla="*/ 405 w 2802"/>
                      <a:gd name="T17" fmla="*/ 290 h 535"/>
                      <a:gd name="T18" fmla="*/ 75 w 2802"/>
                      <a:gd name="T19" fmla="*/ 335 h 535"/>
                      <a:gd name="T20" fmla="*/ 45 w 2802"/>
                      <a:gd name="T21" fmla="*/ 470 h 535"/>
                      <a:gd name="T22" fmla="*/ 300 w 2802"/>
                      <a:gd name="T23" fmla="*/ 515 h 5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02"/>
                      <a:gd name="T37" fmla="*/ 0 h 535"/>
                      <a:gd name="T38" fmla="*/ 2802 w 2802"/>
                      <a:gd name="T39" fmla="*/ 535 h 5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02" h="535">
                        <a:moveTo>
                          <a:pt x="300" y="515"/>
                        </a:moveTo>
                        <a:cubicBezTo>
                          <a:pt x="507" y="525"/>
                          <a:pt x="908" y="535"/>
                          <a:pt x="1290" y="530"/>
                        </a:cubicBezTo>
                        <a:cubicBezTo>
                          <a:pt x="1672" y="525"/>
                          <a:pt x="2388" y="522"/>
                          <a:pt x="2595" y="485"/>
                        </a:cubicBezTo>
                        <a:cubicBezTo>
                          <a:pt x="2802" y="448"/>
                          <a:pt x="2667" y="342"/>
                          <a:pt x="2535" y="305"/>
                        </a:cubicBezTo>
                        <a:cubicBezTo>
                          <a:pt x="2403" y="268"/>
                          <a:pt x="1967" y="305"/>
                          <a:pt x="1800" y="260"/>
                        </a:cubicBezTo>
                        <a:cubicBezTo>
                          <a:pt x="1633" y="215"/>
                          <a:pt x="1642" y="70"/>
                          <a:pt x="1530" y="35"/>
                        </a:cubicBezTo>
                        <a:cubicBezTo>
                          <a:pt x="1418" y="0"/>
                          <a:pt x="1233" y="10"/>
                          <a:pt x="1125" y="50"/>
                        </a:cubicBezTo>
                        <a:cubicBezTo>
                          <a:pt x="1017" y="90"/>
                          <a:pt x="1005" y="235"/>
                          <a:pt x="885" y="275"/>
                        </a:cubicBezTo>
                        <a:cubicBezTo>
                          <a:pt x="765" y="315"/>
                          <a:pt x="540" y="280"/>
                          <a:pt x="405" y="290"/>
                        </a:cubicBezTo>
                        <a:cubicBezTo>
                          <a:pt x="270" y="300"/>
                          <a:pt x="135" y="305"/>
                          <a:pt x="75" y="335"/>
                        </a:cubicBezTo>
                        <a:cubicBezTo>
                          <a:pt x="15" y="365"/>
                          <a:pt x="0" y="442"/>
                          <a:pt x="45" y="470"/>
                        </a:cubicBezTo>
                        <a:cubicBezTo>
                          <a:pt x="90" y="498"/>
                          <a:pt x="93" y="505"/>
                          <a:pt x="300" y="515"/>
                        </a:cubicBezTo>
                        <a:close/>
                      </a:path>
                    </a:pathLst>
                  </a:custGeom>
                  <a:solidFill>
                    <a:srgbClr val="FFCC99"/>
                  </a:solidFill>
                  <a:ln w="9525">
                    <a:solidFill>
                      <a:srgbClr val="000000"/>
                    </a:solidFill>
                    <a:round/>
                    <a:headEnd/>
                    <a:tailEnd/>
                  </a:ln>
                </p:spPr>
                <p:txBody>
                  <a:bodyPr/>
                  <a:lstStyle/>
                  <a:p>
                    <a:endParaRPr lang="en-US"/>
                  </a:p>
                </p:txBody>
              </p:sp>
              <p:sp>
                <p:nvSpPr>
                  <p:cNvPr id="739" name="Freeform 161"/>
                  <p:cNvSpPr>
                    <a:spLocks noChangeAspect="1"/>
                  </p:cNvSpPr>
                  <p:nvPr/>
                </p:nvSpPr>
                <p:spPr bwMode="auto">
                  <a:xfrm>
                    <a:off x="8160" y="1482"/>
                    <a:ext cx="2855" cy="415"/>
                  </a:xfrm>
                  <a:custGeom>
                    <a:avLst/>
                    <a:gdLst>
                      <a:gd name="T0" fmla="*/ 570 w 2855"/>
                      <a:gd name="T1" fmla="*/ 165 h 415"/>
                      <a:gd name="T2" fmla="*/ 180 w 2855"/>
                      <a:gd name="T3" fmla="*/ 180 h 415"/>
                      <a:gd name="T4" fmla="*/ 60 w 2855"/>
                      <a:gd name="T5" fmla="*/ 315 h 415"/>
                      <a:gd name="T6" fmla="*/ 540 w 2855"/>
                      <a:gd name="T7" fmla="*/ 375 h 415"/>
                      <a:gd name="T8" fmla="*/ 1860 w 2855"/>
                      <a:gd name="T9" fmla="*/ 390 h 415"/>
                      <a:gd name="T10" fmla="*/ 2715 w 2855"/>
                      <a:gd name="T11" fmla="*/ 375 h 415"/>
                      <a:gd name="T12" fmla="*/ 2700 w 2855"/>
                      <a:gd name="T13" fmla="*/ 150 h 415"/>
                      <a:gd name="T14" fmla="*/ 2070 w 2855"/>
                      <a:gd name="T15" fmla="*/ 120 h 415"/>
                      <a:gd name="T16" fmla="*/ 1470 w 2855"/>
                      <a:gd name="T17" fmla="*/ 15 h 415"/>
                      <a:gd name="T18" fmla="*/ 975 w 2855"/>
                      <a:gd name="T19" fmla="*/ 30 h 415"/>
                      <a:gd name="T20" fmla="*/ 735 w 2855"/>
                      <a:gd name="T21" fmla="*/ 120 h 415"/>
                      <a:gd name="T22" fmla="*/ 570 w 2855"/>
                      <a:gd name="T23" fmla="*/ 165 h 4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55"/>
                      <a:gd name="T37" fmla="*/ 0 h 415"/>
                      <a:gd name="T38" fmla="*/ 2855 w 2855"/>
                      <a:gd name="T39" fmla="*/ 415 h 4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55" h="415">
                        <a:moveTo>
                          <a:pt x="570" y="165"/>
                        </a:moveTo>
                        <a:cubicBezTo>
                          <a:pt x="478" y="175"/>
                          <a:pt x="265" y="155"/>
                          <a:pt x="180" y="180"/>
                        </a:cubicBezTo>
                        <a:cubicBezTo>
                          <a:pt x="95" y="205"/>
                          <a:pt x="0" y="283"/>
                          <a:pt x="60" y="315"/>
                        </a:cubicBezTo>
                        <a:cubicBezTo>
                          <a:pt x="120" y="347"/>
                          <a:pt x="240" y="363"/>
                          <a:pt x="540" y="375"/>
                        </a:cubicBezTo>
                        <a:cubicBezTo>
                          <a:pt x="840" y="387"/>
                          <a:pt x="1498" y="390"/>
                          <a:pt x="1860" y="390"/>
                        </a:cubicBezTo>
                        <a:cubicBezTo>
                          <a:pt x="2222" y="390"/>
                          <a:pt x="2575" y="415"/>
                          <a:pt x="2715" y="375"/>
                        </a:cubicBezTo>
                        <a:cubicBezTo>
                          <a:pt x="2855" y="335"/>
                          <a:pt x="2807" y="193"/>
                          <a:pt x="2700" y="150"/>
                        </a:cubicBezTo>
                        <a:cubicBezTo>
                          <a:pt x="2593" y="107"/>
                          <a:pt x="2275" y="142"/>
                          <a:pt x="2070" y="120"/>
                        </a:cubicBezTo>
                        <a:cubicBezTo>
                          <a:pt x="1865" y="98"/>
                          <a:pt x="1652" y="30"/>
                          <a:pt x="1470" y="15"/>
                        </a:cubicBezTo>
                        <a:cubicBezTo>
                          <a:pt x="1288" y="0"/>
                          <a:pt x="1097" y="13"/>
                          <a:pt x="975" y="30"/>
                        </a:cubicBezTo>
                        <a:cubicBezTo>
                          <a:pt x="853" y="47"/>
                          <a:pt x="805" y="98"/>
                          <a:pt x="735" y="120"/>
                        </a:cubicBezTo>
                        <a:cubicBezTo>
                          <a:pt x="665" y="142"/>
                          <a:pt x="662" y="155"/>
                          <a:pt x="570" y="165"/>
                        </a:cubicBezTo>
                        <a:close/>
                      </a:path>
                    </a:pathLst>
                  </a:custGeom>
                  <a:solidFill>
                    <a:srgbClr val="FFCC99"/>
                  </a:solidFill>
                  <a:ln w="9525">
                    <a:solidFill>
                      <a:srgbClr val="000000"/>
                    </a:solidFill>
                    <a:round/>
                    <a:headEnd/>
                    <a:tailEnd/>
                  </a:ln>
                </p:spPr>
                <p:txBody>
                  <a:bodyPr/>
                  <a:lstStyle/>
                  <a:p>
                    <a:endParaRPr lang="en-US"/>
                  </a:p>
                </p:txBody>
              </p:sp>
              <p:sp>
                <p:nvSpPr>
                  <p:cNvPr id="740" name="Freeform 162"/>
                  <p:cNvSpPr>
                    <a:spLocks noChangeAspect="1"/>
                  </p:cNvSpPr>
                  <p:nvPr/>
                </p:nvSpPr>
                <p:spPr bwMode="auto">
                  <a:xfrm>
                    <a:off x="5578" y="1567"/>
                    <a:ext cx="2219" cy="327"/>
                  </a:xfrm>
                  <a:custGeom>
                    <a:avLst/>
                    <a:gdLst>
                      <a:gd name="T0" fmla="*/ 902 w 2219"/>
                      <a:gd name="T1" fmla="*/ 290 h 327"/>
                      <a:gd name="T2" fmla="*/ 2027 w 2219"/>
                      <a:gd name="T3" fmla="*/ 290 h 327"/>
                      <a:gd name="T4" fmla="*/ 2057 w 2219"/>
                      <a:gd name="T5" fmla="*/ 65 h 327"/>
                      <a:gd name="T6" fmla="*/ 1592 w 2219"/>
                      <a:gd name="T7" fmla="*/ 5 h 327"/>
                      <a:gd name="T8" fmla="*/ 737 w 2219"/>
                      <a:gd name="T9" fmla="*/ 35 h 327"/>
                      <a:gd name="T10" fmla="*/ 227 w 2219"/>
                      <a:gd name="T11" fmla="*/ 95 h 327"/>
                      <a:gd name="T12" fmla="*/ 137 w 2219"/>
                      <a:gd name="T13" fmla="*/ 230 h 327"/>
                      <a:gd name="T14" fmla="*/ 1052 w 2219"/>
                      <a:gd name="T15" fmla="*/ 290 h 327"/>
                      <a:gd name="T16" fmla="*/ 0 60000 65536"/>
                      <a:gd name="T17" fmla="*/ 0 60000 65536"/>
                      <a:gd name="T18" fmla="*/ 0 60000 65536"/>
                      <a:gd name="T19" fmla="*/ 0 60000 65536"/>
                      <a:gd name="T20" fmla="*/ 0 60000 65536"/>
                      <a:gd name="T21" fmla="*/ 0 60000 65536"/>
                      <a:gd name="T22" fmla="*/ 0 60000 65536"/>
                      <a:gd name="T23" fmla="*/ 0 60000 65536"/>
                      <a:gd name="T24" fmla="*/ 0 w 2219"/>
                      <a:gd name="T25" fmla="*/ 0 h 327"/>
                      <a:gd name="T26" fmla="*/ 2219 w 2219"/>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19" h="327">
                        <a:moveTo>
                          <a:pt x="902" y="290"/>
                        </a:moveTo>
                        <a:cubicBezTo>
                          <a:pt x="1368" y="308"/>
                          <a:pt x="1835" y="327"/>
                          <a:pt x="2027" y="290"/>
                        </a:cubicBezTo>
                        <a:cubicBezTo>
                          <a:pt x="2219" y="253"/>
                          <a:pt x="2129" y="112"/>
                          <a:pt x="2057" y="65"/>
                        </a:cubicBezTo>
                        <a:cubicBezTo>
                          <a:pt x="1985" y="18"/>
                          <a:pt x="1812" y="10"/>
                          <a:pt x="1592" y="5"/>
                        </a:cubicBezTo>
                        <a:cubicBezTo>
                          <a:pt x="1372" y="0"/>
                          <a:pt x="964" y="20"/>
                          <a:pt x="737" y="35"/>
                        </a:cubicBezTo>
                        <a:cubicBezTo>
                          <a:pt x="510" y="50"/>
                          <a:pt x="327" y="63"/>
                          <a:pt x="227" y="95"/>
                        </a:cubicBezTo>
                        <a:cubicBezTo>
                          <a:pt x="127" y="127"/>
                          <a:pt x="0" y="198"/>
                          <a:pt x="137" y="230"/>
                        </a:cubicBezTo>
                        <a:cubicBezTo>
                          <a:pt x="274" y="262"/>
                          <a:pt x="902" y="280"/>
                          <a:pt x="1052" y="290"/>
                        </a:cubicBezTo>
                      </a:path>
                    </a:pathLst>
                  </a:custGeom>
                  <a:solidFill>
                    <a:srgbClr val="FFCC99"/>
                  </a:solidFill>
                  <a:ln w="9525">
                    <a:solidFill>
                      <a:srgbClr val="000000"/>
                    </a:solidFill>
                    <a:round/>
                    <a:headEnd/>
                    <a:tailEnd/>
                  </a:ln>
                </p:spPr>
                <p:txBody>
                  <a:bodyPr/>
                  <a:lstStyle/>
                  <a:p>
                    <a:endParaRPr lang="en-US"/>
                  </a:p>
                </p:txBody>
              </p:sp>
              <p:sp>
                <p:nvSpPr>
                  <p:cNvPr id="741" name="Oval 163"/>
                  <p:cNvSpPr>
                    <a:spLocks noChangeAspect="1" noChangeArrowheads="1"/>
                  </p:cNvSpPr>
                  <p:nvPr/>
                </p:nvSpPr>
                <p:spPr bwMode="auto">
                  <a:xfrm>
                    <a:off x="3630" y="1496"/>
                    <a:ext cx="270" cy="210"/>
                  </a:xfrm>
                  <a:prstGeom prst="ellipse">
                    <a:avLst/>
                  </a:prstGeom>
                  <a:solidFill>
                    <a:srgbClr val="000000"/>
                  </a:solidFill>
                  <a:ln w="9525">
                    <a:solidFill>
                      <a:srgbClr val="000000"/>
                    </a:solidFill>
                    <a:round/>
                    <a:headEnd/>
                    <a:tailEnd/>
                  </a:ln>
                </p:spPr>
                <p:txBody>
                  <a:bodyPr/>
                  <a:lstStyle/>
                  <a:p>
                    <a:endParaRPr lang="en-GB"/>
                  </a:p>
                </p:txBody>
              </p:sp>
              <p:sp>
                <p:nvSpPr>
                  <p:cNvPr id="742" name="Oval 164"/>
                  <p:cNvSpPr>
                    <a:spLocks noChangeAspect="1" noChangeArrowheads="1"/>
                  </p:cNvSpPr>
                  <p:nvPr/>
                </p:nvSpPr>
                <p:spPr bwMode="auto">
                  <a:xfrm>
                    <a:off x="6705" y="1646"/>
                    <a:ext cx="225" cy="180"/>
                  </a:xfrm>
                  <a:prstGeom prst="ellipse">
                    <a:avLst/>
                  </a:prstGeom>
                  <a:solidFill>
                    <a:srgbClr val="000000"/>
                  </a:solidFill>
                  <a:ln w="9525">
                    <a:solidFill>
                      <a:srgbClr val="000000"/>
                    </a:solidFill>
                    <a:round/>
                    <a:headEnd/>
                    <a:tailEnd/>
                  </a:ln>
                </p:spPr>
                <p:txBody>
                  <a:bodyPr/>
                  <a:lstStyle/>
                  <a:p>
                    <a:endParaRPr lang="en-GB"/>
                  </a:p>
                </p:txBody>
              </p:sp>
              <p:sp>
                <p:nvSpPr>
                  <p:cNvPr id="743" name="Oval 165"/>
                  <p:cNvSpPr>
                    <a:spLocks noChangeAspect="1" noChangeArrowheads="1"/>
                  </p:cNvSpPr>
                  <p:nvPr/>
                </p:nvSpPr>
                <p:spPr bwMode="auto">
                  <a:xfrm rot="-3208488">
                    <a:off x="9346" y="1603"/>
                    <a:ext cx="237" cy="183"/>
                  </a:xfrm>
                  <a:prstGeom prst="ellipse">
                    <a:avLst/>
                  </a:prstGeom>
                  <a:solidFill>
                    <a:srgbClr val="000000"/>
                  </a:solidFill>
                  <a:ln w="9525">
                    <a:solidFill>
                      <a:srgbClr val="000000"/>
                    </a:solidFill>
                    <a:round/>
                    <a:headEnd/>
                    <a:tailEnd/>
                  </a:ln>
                </p:spPr>
                <p:txBody>
                  <a:bodyPr/>
                  <a:lstStyle/>
                  <a:p>
                    <a:endParaRPr lang="en-GB"/>
                  </a:p>
                </p:txBody>
              </p:sp>
            </p:grpSp>
            <p:grpSp>
              <p:nvGrpSpPr>
                <p:cNvPr id="732" name="Group 166"/>
                <p:cNvGrpSpPr>
                  <a:grpSpLocks noChangeAspect="1"/>
                </p:cNvGrpSpPr>
                <p:nvPr/>
              </p:nvGrpSpPr>
              <p:grpSpPr bwMode="auto">
                <a:xfrm>
                  <a:off x="7761" y="13193"/>
                  <a:ext cx="115" cy="392"/>
                  <a:chOff x="4776" y="9833"/>
                  <a:chExt cx="100" cy="662"/>
                </a:xfrm>
              </p:grpSpPr>
              <p:sp>
                <p:nvSpPr>
                  <p:cNvPr id="736" name="Freeform 167"/>
                  <p:cNvSpPr>
                    <a:spLocks noChangeAspect="1"/>
                  </p:cNvSpPr>
                  <p:nvPr/>
                </p:nvSpPr>
                <p:spPr bwMode="auto">
                  <a:xfrm rot="16200000" flipH="1">
                    <a:off x="4495" y="10114"/>
                    <a:ext cx="662" cy="100"/>
                  </a:xfrm>
                  <a:custGeom>
                    <a:avLst/>
                    <a:gdLst>
                      <a:gd name="T0" fmla="*/ 902 w 2219"/>
                      <a:gd name="T1" fmla="*/ 290 h 327"/>
                      <a:gd name="T2" fmla="*/ 2027 w 2219"/>
                      <a:gd name="T3" fmla="*/ 290 h 327"/>
                      <a:gd name="T4" fmla="*/ 2057 w 2219"/>
                      <a:gd name="T5" fmla="*/ 65 h 327"/>
                      <a:gd name="T6" fmla="*/ 1592 w 2219"/>
                      <a:gd name="T7" fmla="*/ 5 h 327"/>
                      <a:gd name="T8" fmla="*/ 737 w 2219"/>
                      <a:gd name="T9" fmla="*/ 35 h 327"/>
                      <a:gd name="T10" fmla="*/ 227 w 2219"/>
                      <a:gd name="T11" fmla="*/ 95 h 327"/>
                      <a:gd name="T12" fmla="*/ 137 w 2219"/>
                      <a:gd name="T13" fmla="*/ 230 h 327"/>
                      <a:gd name="T14" fmla="*/ 1052 w 2219"/>
                      <a:gd name="T15" fmla="*/ 290 h 327"/>
                      <a:gd name="T16" fmla="*/ 0 60000 65536"/>
                      <a:gd name="T17" fmla="*/ 0 60000 65536"/>
                      <a:gd name="T18" fmla="*/ 0 60000 65536"/>
                      <a:gd name="T19" fmla="*/ 0 60000 65536"/>
                      <a:gd name="T20" fmla="*/ 0 60000 65536"/>
                      <a:gd name="T21" fmla="*/ 0 60000 65536"/>
                      <a:gd name="T22" fmla="*/ 0 60000 65536"/>
                      <a:gd name="T23" fmla="*/ 0 60000 65536"/>
                      <a:gd name="T24" fmla="*/ 0 w 2219"/>
                      <a:gd name="T25" fmla="*/ 0 h 327"/>
                      <a:gd name="T26" fmla="*/ 2219 w 2219"/>
                      <a:gd name="T27" fmla="*/ 327 h 3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19" h="327">
                        <a:moveTo>
                          <a:pt x="902" y="290"/>
                        </a:moveTo>
                        <a:cubicBezTo>
                          <a:pt x="1368" y="308"/>
                          <a:pt x="1835" y="327"/>
                          <a:pt x="2027" y="290"/>
                        </a:cubicBezTo>
                        <a:cubicBezTo>
                          <a:pt x="2219" y="253"/>
                          <a:pt x="2129" y="112"/>
                          <a:pt x="2057" y="65"/>
                        </a:cubicBezTo>
                        <a:cubicBezTo>
                          <a:pt x="1985" y="18"/>
                          <a:pt x="1812" y="10"/>
                          <a:pt x="1592" y="5"/>
                        </a:cubicBezTo>
                        <a:cubicBezTo>
                          <a:pt x="1372" y="0"/>
                          <a:pt x="964" y="20"/>
                          <a:pt x="737" y="35"/>
                        </a:cubicBezTo>
                        <a:cubicBezTo>
                          <a:pt x="510" y="50"/>
                          <a:pt x="327" y="63"/>
                          <a:pt x="227" y="95"/>
                        </a:cubicBezTo>
                        <a:cubicBezTo>
                          <a:pt x="127" y="127"/>
                          <a:pt x="0" y="198"/>
                          <a:pt x="137" y="230"/>
                        </a:cubicBezTo>
                        <a:cubicBezTo>
                          <a:pt x="274" y="262"/>
                          <a:pt x="902" y="280"/>
                          <a:pt x="1052" y="290"/>
                        </a:cubicBezTo>
                      </a:path>
                    </a:pathLst>
                  </a:custGeom>
                  <a:solidFill>
                    <a:srgbClr val="FFCC99"/>
                  </a:solidFill>
                  <a:ln w="9525">
                    <a:solidFill>
                      <a:srgbClr val="000000"/>
                    </a:solidFill>
                    <a:round/>
                    <a:headEnd/>
                    <a:tailEnd/>
                  </a:ln>
                </p:spPr>
                <p:txBody>
                  <a:bodyPr/>
                  <a:lstStyle/>
                  <a:p>
                    <a:endParaRPr lang="en-US"/>
                  </a:p>
                </p:txBody>
              </p:sp>
              <p:sp>
                <p:nvSpPr>
                  <p:cNvPr id="737" name="Oval 168"/>
                  <p:cNvSpPr>
                    <a:spLocks noChangeAspect="1" noChangeArrowheads="1"/>
                  </p:cNvSpPr>
                  <p:nvPr/>
                </p:nvSpPr>
                <p:spPr bwMode="auto">
                  <a:xfrm rot="16200000" flipH="1">
                    <a:off x="4794" y="10174"/>
                    <a:ext cx="67" cy="55"/>
                  </a:xfrm>
                  <a:prstGeom prst="ellipse">
                    <a:avLst/>
                  </a:prstGeom>
                  <a:solidFill>
                    <a:srgbClr val="000000"/>
                  </a:solidFill>
                  <a:ln w="9525">
                    <a:solidFill>
                      <a:srgbClr val="000000"/>
                    </a:solidFill>
                    <a:round/>
                    <a:headEnd/>
                    <a:tailEnd/>
                  </a:ln>
                </p:spPr>
                <p:txBody>
                  <a:bodyPr/>
                  <a:lstStyle/>
                  <a:p>
                    <a:endParaRPr lang="en-GB"/>
                  </a:p>
                </p:txBody>
              </p:sp>
            </p:grpSp>
            <p:grpSp>
              <p:nvGrpSpPr>
                <p:cNvPr id="733" name="Group 169"/>
                <p:cNvGrpSpPr>
                  <a:grpSpLocks noChangeAspect="1"/>
                </p:cNvGrpSpPr>
                <p:nvPr/>
              </p:nvGrpSpPr>
              <p:grpSpPr bwMode="auto">
                <a:xfrm>
                  <a:off x="7735" y="12313"/>
                  <a:ext cx="127" cy="852"/>
                  <a:chOff x="4750" y="10603"/>
                  <a:chExt cx="127" cy="852"/>
                </a:xfrm>
              </p:grpSpPr>
              <p:sp>
                <p:nvSpPr>
                  <p:cNvPr id="734" name="Freeform 170"/>
                  <p:cNvSpPr>
                    <a:spLocks noChangeAspect="1"/>
                  </p:cNvSpPr>
                  <p:nvPr/>
                </p:nvSpPr>
                <p:spPr bwMode="auto">
                  <a:xfrm rot="16200000" flipH="1">
                    <a:off x="4388" y="10965"/>
                    <a:ext cx="852" cy="127"/>
                  </a:xfrm>
                  <a:custGeom>
                    <a:avLst/>
                    <a:gdLst>
                      <a:gd name="T0" fmla="*/ 570 w 2855"/>
                      <a:gd name="T1" fmla="*/ 165 h 415"/>
                      <a:gd name="T2" fmla="*/ 180 w 2855"/>
                      <a:gd name="T3" fmla="*/ 180 h 415"/>
                      <a:gd name="T4" fmla="*/ 60 w 2855"/>
                      <a:gd name="T5" fmla="*/ 315 h 415"/>
                      <a:gd name="T6" fmla="*/ 540 w 2855"/>
                      <a:gd name="T7" fmla="*/ 375 h 415"/>
                      <a:gd name="T8" fmla="*/ 1860 w 2855"/>
                      <a:gd name="T9" fmla="*/ 390 h 415"/>
                      <a:gd name="T10" fmla="*/ 2715 w 2855"/>
                      <a:gd name="T11" fmla="*/ 375 h 415"/>
                      <a:gd name="T12" fmla="*/ 2700 w 2855"/>
                      <a:gd name="T13" fmla="*/ 150 h 415"/>
                      <a:gd name="T14" fmla="*/ 2070 w 2855"/>
                      <a:gd name="T15" fmla="*/ 120 h 415"/>
                      <a:gd name="T16" fmla="*/ 1470 w 2855"/>
                      <a:gd name="T17" fmla="*/ 15 h 415"/>
                      <a:gd name="T18" fmla="*/ 975 w 2855"/>
                      <a:gd name="T19" fmla="*/ 30 h 415"/>
                      <a:gd name="T20" fmla="*/ 735 w 2855"/>
                      <a:gd name="T21" fmla="*/ 120 h 415"/>
                      <a:gd name="T22" fmla="*/ 570 w 2855"/>
                      <a:gd name="T23" fmla="*/ 165 h 4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55"/>
                      <a:gd name="T37" fmla="*/ 0 h 415"/>
                      <a:gd name="T38" fmla="*/ 2855 w 2855"/>
                      <a:gd name="T39" fmla="*/ 415 h 4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55" h="415">
                        <a:moveTo>
                          <a:pt x="570" y="165"/>
                        </a:moveTo>
                        <a:cubicBezTo>
                          <a:pt x="478" y="175"/>
                          <a:pt x="265" y="155"/>
                          <a:pt x="180" y="180"/>
                        </a:cubicBezTo>
                        <a:cubicBezTo>
                          <a:pt x="95" y="205"/>
                          <a:pt x="0" y="283"/>
                          <a:pt x="60" y="315"/>
                        </a:cubicBezTo>
                        <a:cubicBezTo>
                          <a:pt x="120" y="347"/>
                          <a:pt x="240" y="363"/>
                          <a:pt x="540" y="375"/>
                        </a:cubicBezTo>
                        <a:cubicBezTo>
                          <a:pt x="840" y="387"/>
                          <a:pt x="1498" y="390"/>
                          <a:pt x="1860" y="390"/>
                        </a:cubicBezTo>
                        <a:cubicBezTo>
                          <a:pt x="2222" y="390"/>
                          <a:pt x="2575" y="415"/>
                          <a:pt x="2715" y="375"/>
                        </a:cubicBezTo>
                        <a:cubicBezTo>
                          <a:pt x="2855" y="335"/>
                          <a:pt x="2807" y="193"/>
                          <a:pt x="2700" y="150"/>
                        </a:cubicBezTo>
                        <a:cubicBezTo>
                          <a:pt x="2593" y="107"/>
                          <a:pt x="2275" y="142"/>
                          <a:pt x="2070" y="120"/>
                        </a:cubicBezTo>
                        <a:cubicBezTo>
                          <a:pt x="1865" y="98"/>
                          <a:pt x="1652" y="30"/>
                          <a:pt x="1470" y="15"/>
                        </a:cubicBezTo>
                        <a:cubicBezTo>
                          <a:pt x="1288" y="0"/>
                          <a:pt x="1097" y="13"/>
                          <a:pt x="975" y="30"/>
                        </a:cubicBezTo>
                        <a:cubicBezTo>
                          <a:pt x="853" y="47"/>
                          <a:pt x="805" y="98"/>
                          <a:pt x="735" y="120"/>
                        </a:cubicBezTo>
                        <a:cubicBezTo>
                          <a:pt x="665" y="142"/>
                          <a:pt x="662" y="155"/>
                          <a:pt x="570" y="165"/>
                        </a:cubicBezTo>
                        <a:close/>
                      </a:path>
                    </a:pathLst>
                  </a:custGeom>
                  <a:solidFill>
                    <a:srgbClr val="FFCC99"/>
                  </a:solidFill>
                  <a:ln w="9525">
                    <a:solidFill>
                      <a:srgbClr val="000000"/>
                    </a:solidFill>
                    <a:round/>
                    <a:headEnd/>
                    <a:tailEnd/>
                  </a:ln>
                </p:spPr>
                <p:txBody>
                  <a:bodyPr/>
                  <a:lstStyle/>
                  <a:p>
                    <a:endParaRPr lang="en-US"/>
                  </a:p>
                </p:txBody>
              </p:sp>
              <p:sp>
                <p:nvSpPr>
                  <p:cNvPr id="735" name="Oval 171"/>
                  <p:cNvSpPr>
                    <a:spLocks noChangeAspect="1" noChangeArrowheads="1"/>
                  </p:cNvSpPr>
                  <p:nvPr/>
                </p:nvSpPr>
                <p:spPr bwMode="auto">
                  <a:xfrm rot="19408488" flipH="1">
                    <a:off x="4779" y="10964"/>
                    <a:ext cx="72" cy="55"/>
                  </a:xfrm>
                  <a:prstGeom prst="ellipse">
                    <a:avLst/>
                  </a:prstGeom>
                  <a:solidFill>
                    <a:srgbClr val="000000"/>
                  </a:solidFill>
                  <a:ln w="9525">
                    <a:solidFill>
                      <a:srgbClr val="000000"/>
                    </a:solidFill>
                    <a:round/>
                    <a:headEnd/>
                    <a:tailEnd/>
                  </a:ln>
                </p:spPr>
                <p:txBody>
                  <a:bodyPr/>
                  <a:lstStyle/>
                  <a:p>
                    <a:endParaRPr lang="en-GB"/>
                  </a:p>
                </p:txBody>
              </p:sp>
            </p:grpSp>
          </p:grpSp>
          <p:grpSp>
            <p:nvGrpSpPr>
              <p:cNvPr id="601" name="Group 172"/>
              <p:cNvGrpSpPr>
                <a:grpSpLocks noChangeAspect="1"/>
              </p:cNvGrpSpPr>
              <p:nvPr/>
            </p:nvGrpSpPr>
            <p:grpSpPr bwMode="auto">
              <a:xfrm rot="-900600">
                <a:off x="5228" y="8227"/>
                <a:ext cx="1332" cy="1246"/>
                <a:chOff x="7202" y="7695"/>
                <a:chExt cx="3183" cy="3050"/>
              </a:xfrm>
            </p:grpSpPr>
            <p:sp>
              <p:nvSpPr>
                <p:cNvPr id="717" name="Freeform 173"/>
                <p:cNvSpPr>
                  <a:spLocks noChangeAspect="1"/>
                </p:cNvSpPr>
                <p:nvPr/>
              </p:nvSpPr>
              <p:spPr bwMode="auto">
                <a:xfrm>
                  <a:off x="7616" y="7695"/>
                  <a:ext cx="1357" cy="582"/>
                </a:xfrm>
                <a:custGeom>
                  <a:avLst/>
                  <a:gdLst>
                    <a:gd name="T0" fmla="*/ 57 w 1357"/>
                    <a:gd name="T1" fmla="*/ 565 h 584"/>
                    <a:gd name="T2" fmla="*/ 396 w 1357"/>
                    <a:gd name="T3" fmla="*/ 339 h 584"/>
                    <a:gd name="T4" fmla="*/ 848 w 1357"/>
                    <a:gd name="T5" fmla="*/ 113 h 584"/>
                    <a:gd name="T6" fmla="*/ 1300 w 1357"/>
                    <a:gd name="T7" fmla="*/ 113 h 584"/>
                    <a:gd name="T8" fmla="*/ 1187 w 1357"/>
                    <a:gd name="T9" fmla="*/ 0 h 584"/>
                    <a:gd name="T10" fmla="*/ 622 w 1357"/>
                    <a:gd name="T11" fmla="*/ 113 h 584"/>
                    <a:gd name="T12" fmla="*/ 170 w 1357"/>
                    <a:gd name="T13" fmla="*/ 339 h 584"/>
                    <a:gd name="T14" fmla="*/ 57 w 1357"/>
                    <a:gd name="T15" fmla="*/ 452 h 584"/>
                    <a:gd name="T16" fmla="*/ 57 w 1357"/>
                    <a:gd name="T17" fmla="*/ 565 h 5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57"/>
                    <a:gd name="T28" fmla="*/ 0 h 584"/>
                    <a:gd name="T29" fmla="*/ 1357 w 1357"/>
                    <a:gd name="T30" fmla="*/ 584 h 5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57" h="584">
                      <a:moveTo>
                        <a:pt x="57" y="565"/>
                      </a:moveTo>
                      <a:cubicBezTo>
                        <a:pt x="114" y="546"/>
                        <a:pt x="264" y="414"/>
                        <a:pt x="396" y="339"/>
                      </a:cubicBezTo>
                      <a:cubicBezTo>
                        <a:pt x="528" y="264"/>
                        <a:pt x="697" y="151"/>
                        <a:pt x="848" y="113"/>
                      </a:cubicBezTo>
                      <a:cubicBezTo>
                        <a:pt x="999" y="75"/>
                        <a:pt x="1243" y="132"/>
                        <a:pt x="1300" y="113"/>
                      </a:cubicBezTo>
                      <a:cubicBezTo>
                        <a:pt x="1357" y="94"/>
                        <a:pt x="1300" y="0"/>
                        <a:pt x="1187" y="0"/>
                      </a:cubicBezTo>
                      <a:cubicBezTo>
                        <a:pt x="1074" y="0"/>
                        <a:pt x="791" y="57"/>
                        <a:pt x="622" y="113"/>
                      </a:cubicBezTo>
                      <a:cubicBezTo>
                        <a:pt x="453" y="169"/>
                        <a:pt x="264" y="283"/>
                        <a:pt x="170" y="339"/>
                      </a:cubicBezTo>
                      <a:cubicBezTo>
                        <a:pt x="76" y="395"/>
                        <a:pt x="76" y="414"/>
                        <a:pt x="57" y="452"/>
                      </a:cubicBezTo>
                      <a:cubicBezTo>
                        <a:pt x="38" y="490"/>
                        <a:pt x="0" y="584"/>
                        <a:pt x="57" y="565"/>
                      </a:cubicBezTo>
                      <a:close/>
                    </a:path>
                  </a:pathLst>
                </a:custGeom>
                <a:solidFill>
                  <a:srgbClr val="800000"/>
                </a:solidFill>
                <a:ln w="9525">
                  <a:solidFill>
                    <a:srgbClr val="000000"/>
                  </a:solidFill>
                  <a:round/>
                  <a:headEnd/>
                  <a:tailEnd/>
                </a:ln>
              </p:spPr>
              <p:txBody>
                <a:bodyPr/>
                <a:lstStyle/>
                <a:p>
                  <a:endParaRPr lang="en-US"/>
                </a:p>
              </p:txBody>
            </p:sp>
            <p:sp>
              <p:nvSpPr>
                <p:cNvPr id="718" name="Freeform 174"/>
                <p:cNvSpPr>
                  <a:spLocks noChangeAspect="1"/>
                </p:cNvSpPr>
                <p:nvPr/>
              </p:nvSpPr>
              <p:spPr bwMode="auto">
                <a:xfrm>
                  <a:off x="9482" y="7861"/>
                  <a:ext cx="809" cy="922"/>
                </a:xfrm>
                <a:custGeom>
                  <a:avLst/>
                  <a:gdLst>
                    <a:gd name="T0" fmla="*/ 113 w 810"/>
                    <a:gd name="T1" fmla="*/ 59 h 922"/>
                    <a:gd name="T2" fmla="*/ 0 w 810"/>
                    <a:gd name="T3" fmla="*/ 59 h 922"/>
                    <a:gd name="T4" fmla="*/ 113 w 810"/>
                    <a:gd name="T5" fmla="*/ 172 h 922"/>
                    <a:gd name="T6" fmla="*/ 452 w 810"/>
                    <a:gd name="T7" fmla="*/ 416 h 922"/>
                    <a:gd name="T8" fmla="*/ 678 w 810"/>
                    <a:gd name="T9" fmla="*/ 850 h 922"/>
                    <a:gd name="T10" fmla="*/ 791 w 810"/>
                    <a:gd name="T11" fmla="*/ 850 h 922"/>
                    <a:gd name="T12" fmla="*/ 565 w 810"/>
                    <a:gd name="T13" fmla="*/ 416 h 922"/>
                    <a:gd name="T14" fmla="*/ 226 w 810"/>
                    <a:gd name="T15" fmla="*/ 59 h 922"/>
                    <a:gd name="T16" fmla="*/ 113 w 810"/>
                    <a:gd name="T17" fmla="*/ 59 h 9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0"/>
                    <a:gd name="T28" fmla="*/ 0 h 922"/>
                    <a:gd name="T29" fmla="*/ 810 w 810"/>
                    <a:gd name="T30" fmla="*/ 922 h 9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0" h="922">
                      <a:moveTo>
                        <a:pt x="113" y="59"/>
                      </a:moveTo>
                      <a:cubicBezTo>
                        <a:pt x="75" y="59"/>
                        <a:pt x="0" y="40"/>
                        <a:pt x="0" y="59"/>
                      </a:cubicBezTo>
                      <a:cubicBezTo>
                        <a:pt x="0" y="78"/>
                        <a:pt x="38" y="113"/>
                        <a:pt x="113" y="172"/>
                      </a:cubicBezTo>
                      <a:cubicBezTo>
                        <a:pt x="188" y="231"/>
                        <a:pt x="358" y="303"/>
                        <a:pt x="452" y="416"/>
                      </a:cubicBezTo>
                      <a:cubicBezTo>
                        <a:pt x="546" y="529"/>
                        <a:pt x="622" y="778"/>
                        <a:pt x="678" y="850"/>
                      </a:cubicBezTo>
                      <a:cubicBezTo>
                        <a:pt x="734" y="922"/>
                        <a:pt x="810" y="922"/>
                        <a:pt x="791" y="850"/>
                      </a:cubicBezTo>
                      <a:cubicBezTo>
                        <a:pt x="772" y="778"/>
                        <a:pt x="659" y="548"/>
                        <a:pt x="565" y="416"/>
                      </a:cubicBezTo>
                      <a:cubicBezTo>
                        <a:pt x="471" y="284"/>
                        <a:pt x="301" y="118"/>
                        <a:pt x="226" y="59"/>
                      </a:cubicBezTo>
                      <a:cubicBezTo>
                        <a:pt x="151" y="0"/>
                        <a:pt x="151" y="59"/>
                        <a:pt x="113" y="59"/>
                      </a:cubicBezTo>
                      <a:close/>
                    </a:path>
                  </a:pathLst>
                </a:custGeom>
                <a:solidFill>
                  <a:srgbClr val="800000"/>
                </a:solidFill>
                <a:ln w="9525">
                  <a:solidFill>
                    <a:srgbClr val="000000"/>
                  </a:solidFill>
                  <a:round/>
                  <a:headEnd/>
                  <a:tailEnd/>
                </a:ln>
              </p:spPr>
              <p:txBody>
                <a:bodyPr/>
                <a:lstStyle/>
                <a:p>
                  <a:endParaRPr lang="en-US"/>
                </a:p>
              </p:txBody>
            </p:sp>
            <p:sp>
              <p:nvSpPr>
                <p:cNvPr id="719" name="Freeform 175"/>
                <p:cNvSpPr>
                  <a:spLocks noChangeAspect="1"/>
                </p:cNvSpPr>
                <p:nvPr/>
              </p:nvSpPr>
              <p:spPr bwMode="auto">
                <a:xfrm>
                  <a:off x="7202" y="8726"/>
                  <a:ext cx="263" cy="1171"/>
                </a:xfrm>
                <a:custGeom>
                  <a:avLst/>
                  <a:gdLst>
                    <a:gd name="T0" fmla="*/ 132 w 264"/>
                    <a:gd name="T1" fmla="*/ 57 h 1171"/>
                    <a:gd name="T2" fmla="*/ 132 w 264"/>
                    <a:gd name="T3" fmla="*/ 550 h 1171"/>
                    <a:gd name="T4" fmla="*/ 245 w 264"/>
                    <a:gd name="T5" fmla="*/ 1002 h 1171"/>
                    <a:gd name="T6" fmla="*/ 245 w 264"/>
                    <a:gd name="T7" fmla="*/ 1115 h 1171"/>
                    <a:gd name="T8" fmla="*/ 132 w 264"/>
                    <a:gd name="T9" fmla="*/ 1115 h 1171"/>
                    <a:gd name="T10" fmla="*/ 19 w 264"/>
                    <a:gd name="T11" fmla="*/ 776 h 1171"/>
                    <a:gd name="T12" fmla="*/ 19 w 264"/>
                    <a:gd name="T13" fmla="*/ 211 h 1171"/>
                    <a:gd name="T14" fmla="*/ 132 w 264"/>
                    <a:gd name="T15" fmla="*/ 57 h 1171"/>
                    <a:gd name="T16" fmla="*/ 0 60000 65536"/>
                    <a:gd name="T17" fmla="*/ 0 60000 65536"/>
                    <a:gd name="T18" fmla="*/ 0 60000 65536"/>
                    <a:gd name="T19" fmla="*/ 0 60000 65536"/>
                    <a:gd name="T20" fmla="*/ 0 60000 65536"/>
                    <a:gd name="T21" fmla="*/ 0 60000 65536"/>
                    <a:gd name="T22" fmla="*/ 0 60000 65536"/>
                    <a:gd name="T23" fmla="*/ 0 60000 65536"/>
                    <a:gd name="T24" fmla="*/ 0 w 264"/>
                    <a:gd name="T25" fmla="*/ 0 h 1171"/>
                    <a:gd name="T26" fmla="*/ 264 w 264"/>
                    <a:gd name="T27" fmla="*/ 1171 h 11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4" h="1171">
                      <a:moveTo>
                        <a:pt x="132" y="57"/>
                      </a:moveTo>
                      <a:cubicBezTo>
                        <a:pt x="151" y="114"/>
                        <a:pt x="113" y="393"/>
                        <a:pt x="132" y="550"/>
                      </a:cubicBezTo>
                      <a:cubicBezTo>
                        <a:pt x="151" y="707"/>
                        <a:pt x="226" y="908"/>
                        <a:pt x="245" y="1002"/>
                      </a:cubicBezTo>
                      <a:cubicBezTo>
                        <a:pt x="264" y="1096"/>
                        <a:pt x="264" y="1096"/>
                        <a:pt x="245" y="1115"/>
                      </a:cubicBezTo>
                      <a:cubicBezTo>
                        <a:pt x="226" y="1134"/>
                        <a:pt x="170" y="1171"/>
                        <a:pt x="132" y="1115"/>
                      </a:cubicBezTo>
                      <a:cubicBezTo>
                        <a:pt x="94" y="1059"/>
                        <a:pt x="38" y="927"/>
                        <a:pt x="19" y="776"/>
                      </a:cubicBezTo>
                      <a:cubicBezTo>
                        <a:pt x="0" y="625"/>
                        <a:pt x="0" y="331"/>
                        <a:pt x="19" y="211"/>
                      </a:cubicBezTo>
                      <a:cubicBezTo>
                        <a:pt x="38" y="91"/>
                        <a:pt x="113" y="0"/>
                        <a:pt x="132" y="57"/>
                      </a:cubicBezTo>
                      <a:close/>
                    </a:path>
                  </a:pathLst>
                </a:custGeom>
                <a:solidFill>
                  <a:srgbClr val="800000"/>
                </a:solidFill>
                <a:ln w="9525">
                  <a:solidFill>
                    <a:srgbClr val="000000"/>
                  </a:solidFill>
                  <a:round/>
                  <a:headEnd/>
                  <a:tailEnd/>
                </a:ln>
              </p:spPr>
              <p:txBody>
                <a:bodyPr/>
                <a:lstStyle/>
                <a:p>
                  <a:endParaRPr lang="en-US"/>
                </a:p>
              </p:txBody>
            </p:sp>
            <p:sp>
              <p:nvSpPr>
                <p:cNvPr id="720" name="Freeform 176"/>
                <p:cNvSpPr>
                  <a:spLocks noChangeAspect="1"/>
                </p:cNvSpPr>
                <p:nvPr/>
              </p:nvSpPr>
              <p:spPr bwMode="auto">
                <a:xfrm>
                  <a:off x="7825" y="10274"/>
                  <a:ext cx="1562" cy="471"/>
                </a:xfrm>
                <a:custGeom>
                  <a:avLst/>
                  <a:gdLst>
                    <a:gd name="T0" fmla="*/ 75 w 1563"/>
                    <a:gd name="T1" fmla="*/ 19 h 471"/>
                    <a:gd name="T2" fmla="*/ 75 w 1563"/>
                    <a:gd name="T3" fmla="*/ 132 h 471"/>
                    <a:gd name="T4" fmla="*/ 527 w 1563"/>
                    <a:gd name="T5" fmla="*/ 359 h 471"/>
                    <a:gd name="T6" fmla="*/ 1318 w 1563"/>
                    <a:gd name="T7" fmla="*/ 471 h 471"/>
                    <a:gd name="T8" fmla="*/ 1544 w 1563"/>
                    <a:gd name="T9" fmla="*/ 359 h 471"/>
                    <a:gd name="T10" fmla="*/ 1431 w 1563"/>
                    <a:gd name="T11" fmla="*/ 245 h 471"/>
                    <a:gd name="T12" fmla="*/ 866 w 1563"/>
                    <a:gd name="T13" fmla="*/ 359 h 471"/>
                    <a:gd name="T14" fmla="*/ 414 w 1563"/>
                    <a:gd name="T15" fmla="*/ 245 h 471"/>
                    <a:gd name="T16" fmla="*/ 75 w 1563"/>
                    <a:gd name="T17" fmla="*/ 19 h 47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63"/>
                    <a:gd name="T28" fmla="*/ 0 h 471"/>
                    <a:gd name="T29" fmla="*/ 1563 w 1563"/>
                    <a:gd name="T30" fmla="*/ 471 h 47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63" h="471">
                      <a:moveTo>
                        <a:pt x="75" y="19"/>
                      </a:moveTo>
                      <a:cubicBezTo>
                        <a:pt x="18" y="0"/>
                        <a:pt x="0" y="75"/>
                        <a:pt x="75" y="132"/>
                      </a:cubicBezTo>
                      <a:cubicBezTo>
                        <a:pt x="150" y="189"/>
                        <a:pt x="320" y="302"/>
                        <a:pt x="527" y="359"/>
                      </a:cubicBezTo>
                      <a:cubicBezTo>
                        <a:pt x="734" y="416"/>
                        <a:pt x="1149" y="471"/>
                        <a:pt x="1318" y="471"/>
                      </a:cubicBezTo>
                      <a:cubicBezTo>
                        <a:pt x="1487" y="471"/>
                        <a:pt x="1525" y="397"/>
                        <a:pt x="1544" y="359"/>
                      </a:cubicBezTo>
                      <a:cubicBezTo>
                        <a:pt x="1563" y="321"/>
                        <a:pt x="1544" y="245"/>
                        <a:pt x="1431" y="245"/>
                      </a:cubicBezTo>
                      <a:cubicBezTo>
                        <a:pt x="1318" y="245"/>
                        <a:pt x="1035" y="359"/>
                        <a:pt x="866" y="359"/>
                      </a:cubicBezTo>
                      <a:cubicBezTo>
                        <a:pt x="697" y="359"/>
                        <a:pt x="546" y="302"/>
                        <a:pt x="414" y="245"/>
                      </a:cubicBezTo>
                      <a:cubicBezTo>
                        <a:pt x="282" y="188"/>
                        <a:pt x="132" y="38"/>
                        <a:pt x="75" y="19"/>
                      </a:cubicBezTo>
                      <a:close/>
                    </a:path>
                  </a:pathLst>
                </a:custGeom>
                <a:solidFill>
                  <a:srgbClr val="800000"/>
                </a:solidFill>
                <a:ln w="9525">
                  <a:solidFill>
                    <a:srgbClr val="000000"/>
                  </a:solidFill>
                  <a:round/>
                  <a:headEnd/>
                  <a:tailEnd/>
                </a:ln>
              </p:spPr>
              <p:txBody>
                <a:bodyPr/>
                <a:lstStyle/>
                <a:p>
                  <a:endParaRPr lang="en-US"/>
                </a:p>
              </p:txBody>
            </p:sp>
            <p:sp>
              <p:nvSpPr>
                <p:cNvPr id="721" name="Freeform 177"/>
                <p:cNvSpPr>
                  <a:spLocks noChangeAspect="1"/>
                </p:cNvSpPr>
                <p:nvPr/>
              </p:nvSpPr>
              <p:spPr bwMode="auto">
                <a:xfrm>
                  <a:off x="9689" y="9314"/>
                  <a:ext cx="696" cy="1032"/>
                </a:xfrm>
                <a:custGeom>
                  <a:avLst/>
                  <a:gdLst>
                    <a:gd name="T0" fmla="*/ 584 w 697"/>
                    <a:gd name="T1" fmla="*/ 75 h 1032"/>
                    <a:gd name="T2" fmla="*/ 471 w 697"/>
                    <a:gd name="T3" fmla="*/ 414 h 1032"/>
                    <a:gd name="T4" fmla="*/ 132 w 697"/>
                    <a:gd name="T5" fmla="*/ 866 h 1032"/>
                    <a:gd name="T6" fmla="*/ 19 w 697"/>
                    <a:gd name="T7" fmla="*/ 960 h 1032"/>
                    <a:gd name="T8" fmla="*/ 245 w 697"/>
                    <a:gd name="T9" fmla="*/ 960 h 1032"/>
                    <a:gd name="T10" fmla="*/ 584 w 697"/>
                    <a:gd name="T11" fmla="*/ 527 h 1032"/>
                    <a:gd name="T12" fmla="*/ 697 w 697"/>
                    <a:gd name="T13" fmla="*/ 75 h 1032"/>
                    <a:gd name="T14" fmla="*/ 584 w 697"/>
                    <a:gd name="T15" fmla="*/ 75 h 1032"/>
                    <a:gd name="T16" fmla="*/ 0 60000 65536"/>
                    <a:gd name="T17" fmla="*/ 0 60000 65536"/>
                    <a:gd name="T18" fmla="*/ 0 60000 65536"/>
                    <a:gd name="T19" fmla="*/ 0 60000 65536"/>
                    <a:gd name="T20" fmla="*/ 0 60000 65536"/>
                    <a:gd name="T21" fmla="*/ 0 60000 65536"/>
                    <a:gd name="T22" fmla="*/ 0 60000 65536"/>
                    <a:gd name="T23" fmla="*/ 0 60000 65536"/>
                    <a:gd name="T24" fmla="*/ 0 w 697"/>
                    <a:gd name="T25" fmla="*/ 0 h 1032"/>
                    <a:gd name="T26" fmla="*/ 697 w 697"/>
                    <a:gd name="T27" fmla="*/ 1032 h 10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97" h="1032">
                      <a:moveTo>
                        <a:pt x="584" y="75"/>
                      </a:moveTo>
                      <a:cubicBezTo>
                        <a:pt x="546" y="131"/>
                        <a:pt x="546" y="282"/>
                        <a:pt x="471" y="414"/>
                      </a:cubicBezTo>
                      <a:cubicBezTo>
                        <a:pt x="396" y="546"/>
                        <a:pt x="207" y="775"/>
                        <a:pt x="132" y="866"/>
                      </a:cubicBezTo>
                      <a:cubicBezTo>
                        <a:pt x="57" y="957"/>
                        <a:pt x="0" y="944"/>
                        <a:pt x="19" y="960"/>
                      </a:cubicBezTo>
                      <a:cubicBezTo>
                        <a:pt x="38" y="976"/>
                        <a:pt x="151" y="1032"/>
                        <a:pt x="245" y="960"/>
                      </a:cubicBezTo>
                      <a:cubicBezTo>
                        <a:pt x="339" y="888"/>
                        <a:pt x="509" y="674"/>
                        <a:pt x="584" y="527"/>
                      </a:cubicBezTo>
                      <a:cubicBezTo>
                        <a:pt x="659" y="380"/>
                        <a:pt x="697" y="150"/>
                        <a:pt x="697" y="75"/>
                      </a:cubicBezTo>
                      <a:cubicBezTo>
                        <a:pt x="697" y="0"/>
                        <a:pt x="622" y="19"/>
                        <a:pt x="584" y="75"/>
                      </a:cubicBezTo>
                      <a:close/>
                    </a:path>
                  </a:pathLst>
                </a:custGeom>
                <a:solidFill>
                  <a:srgbClr val="800000"/>
                </a:solidFill>
                <a:ln w="9525">
                  <a:solidFill>
                    <a:srgbClr val="000000"/>
                  </a:solidFill>
                  <a:round/>
                  <a:headEnd/>
                  <a:tailEnd/>
                </a:ln>
              </p:spPr>
              <p:txBody>
                <a:bodyPr/>
                <a:lstStyle/>
                <a:p>
                  <a:endParaRPr lang="en-US"/>
                </a:p>
              </p:txBody>
            </p:sp>
          </p:grpSp>
          <p:sp>
            <p:nvSpPr>
              <p:cNvPr id="602" name="Freeform 178"/>
              <p:cNvSpPr>
                <a:spLocks noChangeAspect="1"/>
              </p:cNvSpPr>
              <p:nvPr/>
            </p:nvSpPr>
            <p:spPr bwMode="auto">
              <a:xfrm>
                <a:off x="5297" y="1772"/>
                <a:ext cx="1144" cy="1049"/>
              </a:xfrm>
              <a:custGeom>
                <a:avLst/>
                <a:gdLst>
                  <a:gd name="T0" fmla="*/ 2373 w 3654"/>
                  <a:gd name="T1" fmla="*/ 3070 h 3409"/>
                  <a:gd name="T2" fmla="*/ 3164 w 3654"/>
                  <a:gd name="T3" fmla="*/ 2505 h 3409"/>
                  <a:gd name="T4" fmla="*/ 3390 w 3654"/>
                  <a:gd name="T5" fmla="*/ 1375 h 3409"/>
                  <a:gd name="T6" fmla="*/ 2938 w 3654"/>
                  <a:gd name="T7" fmla="*/ 584 h 3409"/>
                  <a:gd name="T8" fmla="*/ 2373 w 3654"/>
                  <a:gd name="T9" fmla="*/ 244 h 3409"/>
                  <a:gd name="T10" fmla="*/ 1695 w 3654"/>
                  <a:gd name="T11" fmla="*/ 132 h 3409"/>
                  <a:gd name="T12" fmla="*/ 1017 w 3654"/>
                  <a:gd name="T13" fmla="*/ 358 h 3409"/>
                  <a:gd name="T14" fmla="*/ 339 w 3654"/>
                  <a:gd name="T15" fmla="*/ 923 h 3409"/>
                  <a:gd name="T16" fmla="*/ 226 w 3654"/>
                  <a:gd name="T17" fmla="*/ 1940 h 3409"/>
                  <a:gd name="T18" fmla="*/ 791 w 3654"/>
                  <a:gd name="T19" fmla="*/ 2844 h 3409"/>
                  <a:gd name="T20" fmla="*/ 1469 w 3654"/>
                  <a:gd name="T21" fmla="*/ 3183 h 3409"/>
                  <a:gd name="T22" fmla="*/ 1582 w 3654"/>
                  <a:gd name="T23" fmla="*/ 3183 h 3409"/>
                  <a:gd name="T24" fmla="*/ 1582 w 3654"/>
                  <a:gd name="T25" fmla="*/ 3409 h 3409"/>
                  <a:gd name="T26" fmla="*/ 1017 w 3654"/>
                  <a:gd name="T27" fmla="*/ 3183 h 3409"/>
                  <a:gd name="T28" fmla="*/ 226 w 3654"/>
                  <a:gd name="T29" fmla="*/ 2279 h 3409"/>
                  <a:gd name="T30" fmla="*/ 0 w 3654"/>
                  <a:gd name="T31" fmla="*/ 1488 h 3409"/>
                  <a:gd name="T32" fmla="*/ 226 w 3654"/>
                  <a:gd name="T33" fmla="*/ 810 h 3409"/>
                  <a:gd name="T34" fmla="*/ 546 w 3654"/>
                  <a:gd name="T35" fmla="*/ 471 h 3409"/>
                  <a:gd name="T36" fmla="*/ 1243 w 3654"/>
                  <a:gd name="T37" fmla="*/ 132 h 3409"/>
                  <a:gd name="T38" fmla="*/ 1808 w 3654"/>
                  <a:gd name="T39" fmla="*/ 19 h 3409"/>
                  <a:gd name="T40" fmla="*/ 2712 w 3654"/>
                  <a:gd name="T41" fmla="*/ 244 h 3409"/>
                  <a:gd name="T42" fmla="*/ 3503 w 3654"/>
                  <a:gd name="T43" fmla="*/ 1149 h 3409"/>
                  <a:gd name="T44" fmla="*/ 3616 w 3654"/>
                  <a:gd name="T45" fmla="*/ 1714 h 3409"/>
                  <a:gd name="T46" fmla="*/ 3277 w 3654"/>
                  <a:gd name="T47" fmla="*/ 2618 h 3409"/>
                  <a:gd name="T48" fmla="*/ 2486 w 3654"/>
                  <a:gd name="T49" fmla="*/ 3296 h 3409"/>
                  <a:gd name="T50" fmla="*/ 2260 w 3654"/>
                  <a:gd name="T51" fmla="*/ 3296 h 3409"/>
                  <a:gd name="T52" fmla="*/ 2373 w 3654"/>
                  <a:gd name="T53" fmla="*/ 3070 h 34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654"/>
                  <a:gd name="T82" fmla="*/ 0 h 3409"/>
                  <a:gd name="T83" fmla="*/ 3654 w 3654"/>
                  <a:gd name="T84" fmla="*/ 3409 h 340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654" h="3409">
                    <a:moveTo>
                      <a:pt x="2373" y="3070"/>
                    </a:moveTo>
                    <a:cubicBezTo>
                      <a:pt x="2524" y="2938"/>
                      <a:pt x="2995" y="2787"/>
                      <a:pt x="3164" y="2505"/>
                    </a:cubicBezTo>
                    <a:cubicBezTo>
                      <a:pt x="3333" y="2223"/>
                      <a:pt x="3428" y="1695"/>
                      <a:pt x="3390" y="1375"/>
                    </a:cubicBezTo>
                    <a:cubicBezTo>
                      <a:pt x="3352" y="1055"/>
                      <a:pt x="3107" y="773"/>
                      <a:pt x="2938" y="584"/>
                    </a:cubicBezTo>
                    <a:cubicBezTo>
                      <a:pt x="2769" y="395"/>
                      <a:pt x="2580" y="319"/>
                      <a:pt x="2373" y="244"/>
                    </a:cubicBezTo>
                    <a:cubicBezTo>
                      <a:pt x="2166" y="169"/>
                      <a:pt x="1921" y="113"/>
                      <a:pt x="1695" y="132"/>
                    </a:cubicBezTo>
                    <a:cubicBezTo>
                      <a:pt x="1469" y="151"/>
                      <a:pt x="1243" y="226"/>
                      <a:pt x="1017" y="358"/>
                    </a:cubicBezTo>
                    <a:cubicBezTo>
                      <a:pt x="791" y="490"/>
                      <a:pt x="471" y="659"/>
                      <a:pt x="339" y="923"/>
                    </a:cubicBezTo>
                    <a:cubicBezTo>
                      <a:pt x="207" y="1187"/>
                      <a:pt x="151" y="1620"/>
                      <a:pt x="226" y="1940"/>
                    </a:cubicBezTo>
                    <a:cubicBezTo>
                      <a:pt x="301" y="2260"/>
                      <a:pt x="584" y="2637"/>
                      <a:pt x="791" y="2844"/>
                    </a:cubicBezTo>
                    <a:cubicBezTo>
                      <a:pt x="998" y="3051"/>
                      <a:pt x="1337" y="3127"/>
                      <a:pt x="1469" y="3183"/>
                    </a:cubicBezTo>
                    <a:cubicBezTo>
                      <a:pt x="1601" y="3239"/>
                      <a:pt x="1563" y="3145"/>
                      <a:pt x="1582" y="3183"/>
                    </a:cubicBezTo>
                    <a:cubicBezTo>
                      <a:pt x="1601" y="3221"/>
                      <a:pt x="1676" y="3409"/>
                      <a:pt x="1582" y="3409"/>
                    </a:cubicBezTo>
                    <a:cubicBezTo>
                      <a:pt x="1488" y="3409"/>
                      <a:pt x="1243" y="3371"/>
                      <a:pt x="1017" y="3183"/>
                    </a:cubicBezTo>
                    <a:cubicBezTo>
                      <a:pt x="791" y="2995"/>
                      <a:pt x="395" y="2561"/>
                      <a:pt x="226" y="2279"/>
                    </a:cubicBezTo>
                    <a:cubicBezTo>
                      <a:pt x="57" y="1997"/>
                      <a:pt x="0" y="1733"/>
                      <a:pt x="0" y="1488"/>
                    </a:cubicBezTo>
                    <a:cubicBezTo>
                      <a:pt x="0" y="1243"/>
                      <a:pt x="135" y="979"/>
                      <a:pt x="226" y="810"/>
                    </a:cubicBezTo>
                    <a:cubicBezTo>
                      <a:pt x="317" y="641"/>
                      <a:pt x="377" y="584"/>
                      <a:pt x="546" y="471"/>
                    </a:cubicBezTo>
                    <a:cubicBezTo>
                      <a:pt x="715" y="358"/>
                      <a:pt x="1033" y="207"/>
                      <a:pt x="1243" y="132"/>
                    </a:cubicBezTo>
                    <a:cubicBezTo>
                      <a:pt x="1453" y="57"/>
                      <a:pt x="1563" y="0"/>
                      <a:pt x="1808" y="19"/>
                    </a:cubicBezTo>
                    <a:cubicBezTo>
                      <a:pt x="2053" y="38"/>
                      <a:pt x="2429" y="56"/>
                      <a:pt x="2712" y="244"/>
                    </a:cubicBezTo>
                    <a:cubicBezTo>
                      <a:pt x="2995" y="432"/>
                      <a:pt x="3352" y="904"/>
                      <a:pt x="3503" y="1149"/>
                    </a:cubicBezTo>
                    <a:cubicBezTo>
                      <a:pt x="3654" y="1394"/>
                      <a:pt x="3654" y="1469"/>
                      <a:pt x="3616" y="1714"/>
                    </a:cubicBezTo>
                    <a:cubicBezTo>
                      <a:pt x="3578" y="1959"/>
                      <a:pt x="3465" y="2354"/>
                      <a:pt x="3277" y="2618"/>
                    </a:cubicBezTo>
                    <a:cubicBezTo>
                      <a:pt x="3089" y="2882"/>
                      <a:pt x="2655" y="3183"/>
                      <a:pt x="2486" y="3296"/>
                    </a:cubicBezTo>
                    <a:cubicBezTo>
                      <a:pt x="2317" y="3409"/>
                      <a:pt x="2279" y="3334"/>
                      <a:pt x="2260" y="3296"/>
                    </a:cubicBezTo>
                    <a:cubicBezTo>
                      <a:pt x="2241" y="3258"/>
                      <a:pt x="2222" y="3202"/>
                      <a:pt x="2373" y="3070"/>
                    </a:cubicBezTo>
                    <a:close/>
                  </a:path>
                </a:pathLst>
              </a:custGeom>
              <a:solidFill>
                <a:srgbClr val="800000"/>
              </a:solidFill>
              <a:ln w="9525">
                <a:solidFill>
                  <a:srgbClr val="000000"/>
                </a:solidFill>
                <a:round/>
                <a:headEnd/>
                <a:tailEnd/>
              </a:ln>
            </p:spPr>
            <p:txBody>
              <a:bodyPr/>
              <a:lstStyle/>
              <a:p>
                <a:endParaRPr lang="en-US"/>
              </a:p>
            </p:txBody>
          </p:sp>
          <p:sp>
            <p:nvSpPr>
              <p:cNvPr id="603" name="Freeform 179"/>
              <p:cNvSpPr>
                <a:spLocks noChangeAspect="1"/>
              </p:cNvSpPr>
              <p:nvPr/>
            </p:nvSpPr>
            <p:spPr bwMode="auto">
              <a:xfrm rot="-379216">
                <a:off x="4600" y="2580"/>
                <a:ext cx="1060" cy="1808"/>
              </a:xfrm>
              <a:custGeom>
                <a:avLst/>
                <a:gdLst>
                  <a:gd name="T0" fmla="*/ 3910 w 4048"/>
                  <a:gd name="T1" fmla="*/ 6271 h 7112"/>
                  <a:gd name="T2" fmla="*/ 3352 w 4048"/>
                  <a:gd name="T3" fmla="*/ 5706 h 7112"/>
                  <a:gd name="T4" fmla="*/ 2900 w 4048"/>
                  <a:gd name="T5" fmla="*/ 5367 h 7112"/>
                  <a:gd name="T6" fmla="*/ 2674 w 4048"/>
                  <a:gd name="T7" fmla="*/ 5195 h 7112"/>
                  <a:gd name="T8" fmla="*/ 2674 w 4048"/>
                  <a:gd name="T9" fmla="*/ 4689 h 7112"/>
                  <a:gd name="T10" fmla="*/ 2674 w 4048"/>
                  <a:gd name="T11" fmla="*/ 3898 h 7112"/>
                  <a:gd name="T12" fmla="*/ 2674 w 4048"/>
                  <a:gd name="T13" fmla="*/ 3220 h 7112"/>
                  <a:gd name="T14" fmla="*/ 2674 w 4048"/>
                  <a:gd name="T15" fmla="*/ 2881 h 7112"/>
                  <a:gd name="T16" fmla="*/ 2900 w 4048"/>
                  <a:gd name="T17" fmla="*/ 2542 h 7112"/>
                  <a:gd name="T18" fmla="*/ 3239 w 4048"/>
                  <a:gd name="T19" fmla="*/ 1977 h 7112"/>
                  <a:gd name="T20" fmla="*/ 3126 w 4048"/>
                  <a:gd name="T21" fmla="*/ 1073 h 7112"/>
                  <a:gd name="T22" fmla="*/ 2561 w 4048"/>
                  <a:gd name="T23" fmla="*/ 508 h 7112"/>
                  <a:gd name="T24" fmla="*/ 1883 w 4048"/>
                  <a:gd name="T25" fmla="*/ 282 h 7112"/>
                  <a:gd name="T26" fmla="*/ 979 w 4048"/>
                  <a:gd name="T27" fmla="*/ 508 h 7112"/>
                  <a:gd name="T28" fmla="*/ 414 w 4048"/>
                  <a:gd name="T29" fmla="*/ 1073 h 7112"/>
                  <a:gd name="T30" fmla="*/ 414 w 4048"/>
                  <a:gd name="T31" fmla="*/ 2316 h 7112"/>
                  <a:gd name="T32" fmla="*/ 1092 w 4048"/>
                  <a:gd name="T33" fmla="*/ 2994 h 7112"/>
                  <a:gd name="T34" fmla="*/ 1883 w 4048"/>
                  <a:gd name="T35" fmla="*/ 3108 h 7112"/>
                  <a:gd name="T36" fmla="*/ 2102 w 4048"/>
                  <a:gd name="T37" fmla="*/ 3108 h 7112"/>
                  <a:gd name="T38" fmla="*/ 2102 w 4048"/>
                  <a:gd name="T39" fmla="*/ 4011 h 7112"/>
                  <a:gd name="T40" fmla="*/ 2102 w 4048"/>
                  <a:gd name="T41" fmla="*/ 4915 h 7112"/>
                  <a:gd name="T42" fmla="*/ 2109 w 4048"/>
                  <a:gd name="T43" fmla="*/ 5367 h 7112"/>
                  <a:gd name="T44" fmla="*/ 2561 w 4048"/>
                  <a:gd name="T45" fmla="*/ 5819 h 7112"/>
                  <a:gd name="T46" fmla="*/ 3239 w 4048"/>
                  <a:gd name="T47" fmla="*/ 6497 h 7112"/>
                  <a:gd name="T48" fmla="*/ 3804 w 4048"/>
                  <a:gd name="T49" fmla="*/ 6949 h 7112"/>
                  <a:gd name="T50" fmla="*/ 3804 w 4048"/>
                  <a:gd name="T51" fmla="*/ 7062 h 7112"/>
                  <a:gd name="T52" fmla="*/ 3239 w 4048"/>
                  <a:gd name="T53" fmla="*/ 6648 h 7112"/>
                  <a:gd name="T54" fmla="*/ 2109 w 4048"/>
                  <a:gd name="T55" fmla="*/ 5611 h 7112"/>
                  <a:gd name="T56" fmla="*/ 1883 w 4048"/>
                  <a:gd name="T57" fmla="*/ 5029 h 7112"/>
                  <a:gd name="T58" fmla="*/ 1883 w 4048"/>
                  <a:gd name="T59" fmla="*/ 4124 h 7112"/>
                  <a:gd name="T60" fmla="*/ 1883 w 4048"/>
                  <a:gd name="T61" fmla="*/ 3446 h 7112"/>
                  <a:gd name="T62" fmla="*/ 1657 w 4048"/>
                  <a:gd name="T63" fmla="*/ 3333 h 7112"/>
                  <a:gd name="T64" fmla="*/ 866 w 4048"/>
                  <a:gd name="T65" fmla="*/ 3220 h 7112"/>
                  <a:gd name="T66" fmla="*/ 301 w 4048"/>
                  <a:gd name="T67" fmla="*/ 2542 h 7112"/>
                  <a:gd name="T68" fmla="*/ 75 w 4048"/>
                  <a:gd name="T69" fmla="*/ 1751 h 7112"/>
                  <a:gd name="T70" fmla="*/ 75 w 4048"/>
                  <a:gd name="T71" fmla="*/ 960 h 7112"/>
                  <a:gd name="T72" fmla="*/ 527 w 4048"/>
                  <a:gd name="T73" fmla="*/ 508 h 7112"/>
                  <a:gd name="T74" fmla="*/ 1431 w 4048"/>
                  <a:gd name="T75" fmla="*/ 56 h 7112"/>
                  <a:gd name="T76" fmla="*/ 2674 w 4048"/>
                  <a:gd name="T77" fmla="*/ 169 h 7112"/>
                  <a:gd name="T78" fmla="*/ 3465 w 4048"/>
                  <a:gd name="T79" fmla="*/ 960 h 7112"/>
                  <a:gd name="T80" fmla="*/ 3691 w 4048"/>
                  <a:gd name="T81" fmla="*/ 1977 h 7112"/>
                  <a:gd name="T82" fmla="*/ 3465 w 4048"/>
                  <a:gd name="T83" fmla="*/ 2542 h 7112"/>
                  <a:gd name="T84" fmla="*/ 3013 w 4048"/>
                  <a:gd name="T85" fmla="*/ 2994 h 7112"/>
                  <a:gd name="T86" fmla="*/ 2787 w 4048"/>
                  <a:gd name="T87" fmla="*/ 3220 h 7112"/>
                  <a:gd name="T88" fmla="*/ 2787 w 4048"/>
                  <a:gd name="T89" fmla="*/ 3785 h 7112"/>
                  <a:gd name="T90" fmla="*/ 2900 w 4048"/>
                  <a:gd name="T91" fmla="*/ 5029 h 7112"/>
                  <a:gd name="T92" fmla="*/ 3352 w 4048"/>
                  <a:gd name="T93" fmla="*/ 5367 h 7112"/>
                  <a:gd name="T94" fmla="*/ 3804 w 4048"/>
                  <a:gd name="T95" fmla="*/ 5819 h 7112"/>
                  <a:gd name="T96" fmla="*/ 4030 w 4048"/>
                  <a:gd name="T97" fmla="*/ 6060 h 7112"/>
                  <a:gd name="T98" fmla="*/ 3910 w 4048"/>
                  <a:gd name="T99" fmla="*/ 6271 h 71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048"/>
                  <a:gd name="T151" fmla="*/ 0 h 7112"/>
                  <a:gd name="T152" fmla="*/ 4048 w 4048"/>
                  <a:gd name="T153" fmla="*/ 7112 h 71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048" h="7112">
                    <a:moveTo>
                      <a:pt x="3910" y="6271"/>
                    </a:moveTo>
                    <a:cubicBezTo>
                      <a:pt x="3797" y="6212"/>
                      <a:pt x="3520" y="5857"/>
                      <a:pt x="3352" y="5706"/>
                    </a:cubicBezTo>
                    <a:cubicBezTo>
                      <a:pt x="3184" y="5555"/>
                      <a:pt x="3013" y="5452"/>
                      <a:pt x="2900" y="5367"/>
                    </a:cubicBezTo>
                    <a:cubicBezTo>
                      <a:pt x="2787" y="5282"/>
                      <a:pt x="2712" y="5308"/>
                      <a:pt x="2674" y="5195"/>
                    </a:cubicBezTo>
                    <a:cubicBezTo>
                      <a:pt x="2636" y="5082"/>
                      <a:pt x="2674" y="4905"/>
                      <a:pt x="2674" y="4689"/>
                    </a:cubicBezTo>
                    <a:cubicBezTo>
                      <a:pt x="2674" y="4473"/>
                      <a:pt x="2674" y="4143"/>
                      <a:pt x="2674" y="3898"/>
                    </a:cubicBezTo>
                    <a:cubicBezTo>
                      <a:pt x="2674" y="3653"/>
                      <a:pt x="2674" y="3389"/>
                      <a:pt x="2674" y="3220"/>
                    </a:cubicBezTo>
                    <a:cubicBezTo>
                      <a:pt x="2674" y="3051"/>
                      <a:pt x="2636" y="2994"/>
                      <a:pt x="2674" y="2881"/>
                    </a:cubicBezTo>
                    <a:cubicBezTo>
                      <a:pt x="2712" y="2768"/>
                      <a:pt x="2806" y="2693"/>
                      <a:pt x="2900" y="2542"/>
                    </a:cubicBezTo>
                    <a:cubicBezTo>
                      <a:pt x="2994" y="2391"/>
                      <a:pt x="3201" y="2222"/>
                      <a:pt x="3239" y="1977"/>
                    </a:cubicBezTo>
                    <a:cubicBezTo>
                      <a:pt x="3277" y="1732"/>
                      <a:pt x="3239" y="1318"/>
                      <a:pt x="3126" y="1073"/>
                    </a:cubicBezTo>
                    <a:cubicBezTo>
                      <a:pt x="3013" y="828"/>
                      <a:pt x="2768" y="640"/>
                      <a:pt x="2561" y="508"/>
                    </a:cubicBezTo>
                    <a:cubicBezTo>
                      <a:pt x="2354" y="376"/>
                      <a:pt x="2147" y="282"/>
                      <a:pt x="1883" y="282"/>
                    </a:cubicBezTo>
                    <a:cubicBezTo>
                      <a:pt x="1619" y="282"/>
                      <a:pt x="1224" y="376"/>
                      <a:pt x="979" y="508"/>
                    </a:cubicBezTo>
                    <a:cubicBezTo>
                      <a:pt x="734" y="640"/>
                      <a:pt x="508" y="772"/>
                      <a:pt x="414" y="1073"/>
                    </a:cubicBezTo>
                    <a:cubicBezTo>
                      <a:pt x="320" y="1374"/>
                      <a:pt x="301" y="1996"/>
                      <a:pt x="414" y="2316"/>
                    </a:cubicBezTo>
                    <a:cubicBezTo>
                      <a:pt x="527" y="2636"/>
                      <a:pt x="847" y="2862"/>
                      <a:pt x="1092" y="2994"/>
                    </a:cubicBezTo>
                    <a:cubicBezTo>
                      <a:pt x="1337" y="3126"/>
                      <a:pt x="1715" y="3089"/>
                      <a:pt x="1883" y="3108"/>
                    </a:cubicBezTo>
                    <a:cubicBezTo>
                      <a:pt x="2051" y="3127"/>
                      <a:pt x="2065" y="2957"/>
                      <a:pt x="2102" y="3108"/>
                    </a:cubicBezTo>
                    <a:cubicBezTo>
                      <a:pt x="2139" y="3259"/>
                      <a:pt x="2102" y="3710"/>
                      <a:pt x="2102" y="4011"/>
                    </a:cubicBezTo>
                    <a:cubicBezTo>
                      <a:pt x="2102" y="4312"/>
                      <a:pt x="2101" y="4689"/>
                      <a:pt x="2102" y="4915"/>
                    </a:cubicBezTo>
                    <a:cubicBezTo>
                      <a:pt x="2103" y="5141"/>
                      <a:pt x="2033" y="5216"/>
                      <a:pt x="2109" y="5367"/>
                    </a:cubicBezTo>
                    <a:cubicBezTo>
                      <a:pt x="2185" y="5518"/>
                      <a:pt x="2373" y="5631"/>
                      <a:pt x="2561" y="5819"/>
                    </a:cubicBezTo>
                    <a:cubicBezTo>
                      <a:pt x="2749" y="6007"/>
                      <a:pt x="3032" y="6309"/>
                      <a:pt x="3239" y="6497"/>
                    </a:cubicBezTo>
                    <a:cubicBezTo>
                      <a:pt x="3446" y="6685"/>
                      <a:pt x="3710" y="6855"/>
                      <a:pt x="3804" y="6949"/>
                    </a:cubicBezTo>
                    <a:cubicBezTo>
                      <a:pt x="3898" y="7043"/>
                      <a:pt x="3898" y="7112"/>
                      <a:pt x="3804" y="7062"/>
                    </a:cubicBezTo>
                    <a:cubicBezTo>
                      <a:pt x="3710" y="7012"/>
                      <a:pt x="3521" y="6890"/>
                      <a:pt x="3239" y="6648"/>
                    </a:cubicBezTo>
                    <a:cubicBezTo>
                      <a:pt x="2957" y="6406"/>
                      <a:pt x="2335" y="5881"/>
                      <a:pt x="2109" y="5611"/>
                    </a:cubicBezTo>
                    <a:cubicBezTo>
                      <a:pt x="1883" y="5341"/>
                      <a:pt x="1921" y="5277"/>
                      <a:pt x="1883" y="5029"/>
                    </a:cubicBezTo>
                    <a:cubicBezTo>
                      <a:pt x="1845" y="4781"/>
                      <a:pt x="1883" y="4388"/>
                      <a:pt x="1883" y="4124"/>
                    </a:cubicBezTo>
                    <a:cubicBezTo>
                      <a:pt x="1883" y="3860"/>
                      <a:pt x="1921" y="3578"/>
                      <a:pt x="1883" y="3446"/>
                    </a:cubicBezTo>
                    <a:cubicBezTo>
                      <a:pt x="1845" y="3314"/>
                      <a:pt x="1826" y="3371"/>
                      <a:pt x="1657" y="3333"/>
                    </a:cubicBezTo>
                    <a:cubicBezTo>
                      <a:pt x="1488" y="3295"/>
                      <a:pt x="1092" y="3352"/>
                      <a:pt x="866" y="3220"/>
                    </a:cubicBezTo>
                    <a:cubicBezTo>
                      <a:pt x="640" y="3088"/>
                      <a:pt x="433" y="2787"/>
                      <a:pt x="301" y="2542"/>
                    </a:cubicBezTo>
                    <a:cubicBezTo>
                      <a:pt x="169" y="2297"/>
                      <a:pt x="113" y="2015"/>
                      <a:pt x="75" y="1751"/>
                    </a:cubicBezTo>
                    <a:cubicBezTo>
                      <a:pt x="37" y="1487"/>
                      <a:pt x="0" y="1167"/>
                      <a:pt x="75" y="960"/>
                    </a:cubicBezTo>
                    <a:cubicBezTo>
                      <a:pt x="150" y="753"/>
                      <a:pt x="301" y="659"/>
                      <a:pt x="527" y="508"/>
                    </a:cubicBezTo>
                    <a:cubicBezTo>
                      <a:pt x="753" y="357"/>
                      <a:pt x="1073" y="112"/>
                      <a:pt x="1431" y="56"/>
                    </a:cubicBezTo>
                    <a:cubicBezTo>
                      <a:pt x="1789" y="0"/>
                      <a:pt x="2335" y="18"/>
                      <a:pt x="2674" y="169"/>
                    </a:cubicBezTo>
                    <a:cubicBezTo>
                      <a:pt x="3013" y="320"/>
                      <a:pt x="3296" y="659"/>
                      <a:pt x="3465" y="960"/>
                    </a:cubicBezTo>
                    <a:cubicBezTo>
                      <a:pt x="3634" y="1261"/>
                      <a:pt x="3691" y="1713"/>
                      <a:pt x="3691" y="1977"/>
                    </a:cubicBezTo>
                    <a:cubicBezTo>
                      <a:pt x="3691" y="2241"/>
                      <a:pt x="3578" y="2373"/>
                      <a:pt x="3465" y="2542"/>
                    </a:cubicBezTo>
                    <a:cubicBezTo>
                      <a:pt x="3352" y="2711"/>
                      <a:pt x="3126" y="2881"/>
                      <a:pt x="3013" y="2994"/>
                    </a:cubicBezTo>
                    <a:cubicBezTo>
                      <a:pt x="2900" y="3107"/>
                      <a:pt x="2825" y="3088"/>
                      <a:pt x="2787" y="3220"/>
                    </a:cubicBezTo>
                    <a:cubicBezTo>
                      <a:pt x="2749" y="3352"/>
                      <a:pt x="2768" y="3484"/>
                      <a:pt x="2787" y="3785"/>
                    </a:cubicBezTo>
                    <a:cubicBezTo>
                      <a:pt x="2806" y="4086"/>
                      <a:pt x="2806" y="4765"/>
                      <a:pt x="2900" y="5029"/>
                    </a:cubicBezTo>
                    <a:cubicBezTo>
                      <a:pt x="2994" y="5293"/>
                      <a:pt x="3201" y="5235"/>
                      <a:pt x="3352" y="5367"/>
                    </a:cubicBezTo>
                    <a:cubicBezTo>
                      <a:pt x="3503" y="5499"/>
                      <a:pt x="3691" y="5704"/>
                      <a:pt x="3804" y="5819"/>
                    </a:cubicBezTo>
                    <a:cubicBezTo>
                      <a:pt x="3917" y="5934"/>
                      <a:pt x="4012" y="5985"/>
                      <a:pt x="4030" y="6060"/>
                    </a:cubicBezTo>
                    <a:cubicBezTo>
                      <a:pt x="4048" y="6135"/>
                      <a:pt x="4023" y="6330"/>
                      <a:pt x="3910" y="6271"/>
                    </a:cubicBezTo>
                    <a:close/>
                  </a:path>
                </a:pathLst>
              </a:custGeom>
              <a:solidFill>
                <a:srgbClr val="800000"/>
              </a:solidFill>
              <a:ln w="9525">
                <a:solidFill>
                  <a:srgbClr val="000000"/>
                </a:solidFill>
                <a:round/>
                <a:headEnd/>
                <a:tailEnd/>
              </a:ln>
            </p:spPr>
            <p:txBody>
              <a:bodyPr/>
              <a:lstStyle/>
              <a:p>
                <a:endParaRPr lang="en-US"/>
              </a:p>
            </p:txBody>
          </p:sp>
          <p:grpSp>
            <p:nvGrpSpPr>
              <p:cNvPr id="604" name="Group 180"/>
              <p:cNvGrpSpPr>
                <a:grpSpLocks/>
              </p:cNvGrpSpPr>
              <p:nvPr/>
            </p:nvGrpSpPr>
            <p:grpSpPr bwMode="auto">
              <a:xfrm rot="2366342">
                <a:off x="6578" y="2222"/>
                <a:ext cx="1015" cy="922"/>
                <a:chOff x="7012" y="2393"/>
                <a:chExt cx="3295" cy="2862"/>
              </a:xfrm>
            </p:grpSpPr>
            <p:grpSp>
              <p:nvGrpSpPr>
                <p:cNvPr id="674" name="Group 181"/>
                <p:cNvGrpSpPr>
                  <a:grpSpLocks/>
                </p:cNvGrpSpPr>
                <p:nvPr/>
              </p:nvGrpSpPr>
              <p:grpSpPr bwMode="auto">
                <a:xfrm>
                  <a:off x="7118" y="2393"/>
                  <a:ext cx="2673" cy="1024"/>
                  <a:chOff x="7118" y="2393"/>
                  <a:chExt cx="2673" cy="1024"/>
                </a:xfrm>
              </p:grpSpPr>
              <p:grpSp>
                <p:nvGrpSpPr>
                  <p:cNvPr id="708" name="Group 182"/>
                  <p:cNvGrpSpPr>
                    <a:grpSpLocks/>
                  </p:cNvGrpSpPr>
                  <p:nvPr/>
                </p:nvGrpSpPr>
                <p:grpSpPr bwMode="auto">
                  <a:xfrm>
                    <a:off x="7898" y="2393"/>
                    <a:ext cx="1003" cy="564"/>
                    <a:chOff x="7898" y="2393"/>
                    <a:chExt cx="1003" cy="564"/>
                  </a:xfrm>
                </p:grpSpPr>
                <p:sp>
                  <p:nvSpPr>
                    <p:cNvPr id="715" name="Freeform 183"/>
                    <p:cNvSpPr>
                      <a:spLocks/>
                    </p:cNvSpPr>
                    <p:nvPr/>
                  </p:nvSpPr>
                  <p:spPr bwMode="auto">
                    <a:xfrm rot="-251371">
                      <a:off x="8348" y="23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sp>
                  <p:nvSpPr>
                    <p:cNvPr id="716" name="Freeform 184"/>
                    <p:cNvSpPr>
                      <a:spLocks/>
                    </p:cNvSpPr>
                    <p:nvPr/>
                  </p:nvSpPr>
                  <p:spPr bwMode="auto">
                    <a:xfrm rot="-1268614">
                      <a:off x="7898" y="24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grpSp>
              <p:grpSp>
                <p:nvGrpSpPr>
                  <p:cNvPr id="709" name="Group 185"/>
                  <p:cNvGrpSpPr>
                    <a:grpSpLocks/>
                  </p:cNvGrpSpPr>
                  <p:nvPr/>
                </p:nvGrpSpPr>
                <p:grpSpPr bwMode="auto">
                  <a:xfrm rot="-2186004">
                    <a:off x="7118" y="2853"/>
                    <a:ext cx="1003" cy="564"/>
                    <a:chOff x="7898" y="2393"/>
                    <a:chExt cx="1003" cy="564"/>
                  </a:xfrm>
                </p:grpSpPr>
                <p:sp>
                  <p:nvSpPr>
                    <p:cNvPr id="713" name="Freeform 186"/>
                    <p:cNvSpPr>
                      <a:spLocks/>
                    </p:cNvSpPr>
                    <p:nvPr/>
                  </p:nvSpPr>
                  <p:spPr bwMode="auto">
                    <a:xfrm rot="-251371">
                      <a:off x="8348" y="23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sp>
                  <p:nvSpPr>
                    <p:cNvPr id="714" name="Freeform 187"/>
                    <p:cNvSpPr>
                      <a:spLocks/>
                    </p:cNvSpPr>
                    <p:nvPr/>
                  </p:nvSpPr>
                  <p:spPr bwMode="auto">
                    <a:xfrm rot="-1268614">
                      <a:off x="7898" y="24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grpSp>
              <p:grpSp>
                <p:nvGrpSpPr>
                  <p:cNvPr id="710" name="Group 188"/>
                  <p:cNvGrpSpPr>
                    <a:grpSpLocks/>
                  </p:cNvGrpSpPr>
                  <p:nvPr/>
                </p:nvGrpSpPr>
                <p:grpSpPr bwMode="auto">
                  <a:xfrm rot="2132149">
                    <a:off x="8788" y="2473"/>
                    <a:ext cx="1003" cy="564"/>
                    <a:chOff x="7898" y="2393"/>
                    <a:chExt cx="1003" cy="564"/>
                  </a:xfrm>
                </p:grpSpPr>
                <p:sp>
                  <p:nvSpPr>
                    <p:cNvPr id="711" name="Freeform 189"/>
                    <p:cNvSpPr>
                      <a:spLocks/>
                    </p:cNvSpPr>
                    <p:nvPr/>
                  </p:nvSpPr>
                  <p:spPr bwMode="auto">
                    <a:xfrm rot="-251371">
                      <a:off x="8348" y="23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sp>
                  <p:nvSpPr>
                    <p:cNvPr id="712" name="Freeform 190"/>
                    <p:cNvSpPr>
                      <a:spLocks/>
                    </p:cNvSpPr>
                    <p:nvPr/>
                  </p:nvSpPr>
                  <p:spPr bwMode="auto">
                    <a:xfrm rot="-1268614">
                      <a:off x="7898" y="24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grpSp>
            </p:grpSp>
            <p:sp>
              <p:nvSpPr>
                <p:cNvPr id="675" name="Oval 191"/>
                <p:cNvSpPr>
                  <a:spLocks noChangeArrowheads="1"/>
                </p:cNvSpPr>
                <p:nvPr/>
              </p:nvSpPr>
              <p:spPr bwMode="auto">
                <a:xfrm>
                  <a:off x="7363" y="3207"/>
                  <a:ext cx="143" cy="143"/>
                </a:xfrm>
                <a:prstGeom prst="ellipse">
                  <a:avLst/>
                </a:prstGeom>
                <a:solidFill>
                  <a:srgbClr val="000000"/>
                </a:solidFill>
                <a:ln w="9525">
                  <a:solidFill>
                    <a:srgbClr val="000000"/>
                  </a:solidFill>
                  <a:round/>
                  <a:headEnd/>
                  <a:tailEnd/>
                </a:ln>
              </p:spPr>
              <p:txBody>
                <a:bodyPr/>
                <a:lstStyle/>
                <a:p>
                  <a:endParaRPr lang="en-GB"/>
                </a:p>
              </p:txBody>
            </p:sp>
            <p:sp>
              <p:nvSpPr>
                <p:cNvPr id="676" name="Oval 192"/>
                <p:cNvSpPr>
                  <a:spLocks noChangeArrowheads="1"/>
                </p:cNvSpPr>
                <p:nvPr/>
              </p:nvSpPr>
              <p:spPr bwMode="auto">
                <a:xfrm>
                  <a:off x="7683" y="2887"/>
                  <a:ext cx="183" cy="133"/>
                </a:xfrm>
                <a:prstGeom prst="ellipse">
                  <a:avLst/>
                </a:prstGeom>
                <a:solidFill>
                  <a:srgbClr val="000000"/>
                </a:solidFill>
                <a:ln w="9525">
                  <a:solidFill>
                    <a:srgbClr val="000000"/>
                  </a:solidFill>
                  <a:round/>
                  <a:headEnd/>
                  <a:tailEnd/>
                </a:ln>
              </p:spPr>
              <p:txBody>
                <a:bodyPr/>
                <a:lstStyle/>
                <a:p>
                  <a:endParaRPr lang="en-GB"/>
                </a:p>
              </p:txBody>
            </p:sp>
            <p:sp>
              <p:nvSpPr>
                <p:cNvPr id="677" name="Oval 193"/>
                <p:cNvSpPr>
                  <a:spLocks noChangeArrowheads="1"/>
                </p:cNvSpPr>
                <p:nvPr/>
              </p:nvSpPr>
              <p:spPr bwMode="auto">
                <a:xfrm rot="-2318364">
                  <a:off x="8100" y="2616"/>
                  <a:ext cx="198" cy="134"/>
                </a:xfrm>
                <a:prstGeom prst="ellipse">
                  <a:avLst/>
                </a:prstGeom>
                <a:solidFill>
                  <a:srgbClr val="000000"/>
                </a:solidFill>
                <a:ln w="9525">
                  <a:solidFill>
                    <a:srgbClr val="000000"/>
                  </a:solidFill>
                  <a:round/>
                  <a:headEnd/>
                  <a:tailEnd/>
                </a:ln>
              </p:spPr>
              <p:txBody>
                <a:bodyPr/>
                <a:lstStyle/>
                <a:p>
                  <a:endParaRPr lang="en-GB"/>
                </a:p>
              </p:txBody>
            </p:sp>
            <p:sp>
              <p:nvSpPr>
                <p:cNvPr id="678" name="Oval 194"/>
                <p:cNvSpPr>
                  <a:spLocks noChangeArrowheads="1"/>
                </p:cNvSpPr>
                <p:nvPr/>
              </p:nvSpPr>
              <p:spPr bwMode="auto">
                <a:xfrm>
                  <a:off x="8530" y="2567"/>
                  <a:ext cx="153" cy="103"/>
                </a:xfrm>
                <a:prstGeom prst="ellipse">
                  <a:avLst/>
                </a:prstGeom>
                <a:solidFill>
                  <a:srgbClr val="000000"/>
                </a:solidFill>
                <a:ln w="9525">
                  <a:solidFill>
                    <a:srgbClr val="000000"/>
                  </a:solidFill>
                  <a:round/>
                  <a:headEnd/>
                  <a:tailEnd/>
                </a:ln>
              </p:spPr>
              <p:txBody>
                <a:bodyPr/>
                <a:lstStyle/>
                <a:p>
                  <a:endParaRPr lang="en-GB"/>
                </a:p>
              </p:txBody>
            </p:sp>
            <p:sp>
              <p:nvSpPr>
                <p:cNvPr id="679" name="Oval 195"/>
                <p:cNvSpPr>
                  <a:spLocks noChangeArrowheads="1"/>
                </p:cNvSpPr>
                <p:nvPr/>
              </p:nvSpPr>
              <p:spPr bwMode="auto">
                <a:xfrm rot="4908500">
                  <a:off x="9015" y="2572"/>
                  <a:ext cx="108" cy="253"/>
                </a:xfrm>
                <a:prstGeom prst="ellipse">
                  <a:avLst/>
                </a:prstGeom>
                <a:solidFill>
                  <a:srgbClr val="000000"/>
                </a:solidFill>
                <a:ln w="9525">
                  <a:solidFill>
                    <a:srgbClr val="000000"/>
                  </a:solidFill>
                  <a:round/>
                  <a:headEnd/>
                  <a:tailEnd/>
                </a:ln>
              </p:spPr>
              <p:txBody>
                <a:bodyPr/>
                <a:lstStyle/>
                <a:p>
                  <a:endParaRPr lang="en-GB"/>
                </a:p>
              </p:txBody>
            </p:sp>
            <p:sp>
              <p:nvSpPr>
                <p:cNvPr id="680" name="Oval 196"/>
                <p:cNvSpPr>
                  <a:spLocks noChangeArrowheads="1"/>
                </p:cNvSpPr>
                <p:nvPr/>
              </p:nvSpPr>
              <p:spPr bwMode="auto">
                <a:xfrm flipV="1">
                  <a:off x="9476" y="2740"/>
                  <a:ext cx="73" cy="197"/>
                </a:xfrm>
                <a:prstGeom prst="ellipse">
                  <a:avLst/>
                </a:prstGeom>
                <a:solidFill>
                  <a:srgbClr val="000000"/>
                </a:solidFill>
                <a:ln w="9525">
                  <a:solidFill>
                    <a:srgbClr val="000000"/>
                  </a:solidFill>
                  <a:round/>
                  <a:headEnd/>
                  <a:tailEnd/>
                </a:ln>
              </p:spPr>
              <p:txBody>
                <a:bodyPr/>
                <a:lstStyle/>
                <a:p>
                  <a:endParaRPr lang="en-GB"/>
                </a:p>
              </p:txBody>
            </p:sp>
            <p:grpSp>
              <p:nvGrpSpPr>
                <p:cNvPr id="681" name="Group 197"/>
                <p:cNvGrpSpPr>
                  <a:grpSpLocks/>
                </p:cNvGrpSpPr>
                <p:nvPr/>
              </p:nvGrpSpPr>
              <p:grpSpPr bwMode="auto">
                <a:xfrm rot="6521310">
                  <a:off x="8706" y="3655"/>
                  <a:ext cx="2335" cy="866"/>
                  <a:chOff x="7118" y="2393"/>
                  <a:chExt cx="2673" cy="1024"/>
                </a:xfrm>
              </p:grpSpPr>
              <p:grpSp>
                <p:nvGrpSpPr>
                  <p:cNvPr id="692" name="Group 198"/>
                  <p:cNvGrpSpPr>
                    <a:grpSpLocks/>
                  </p:cNvGrpSpPr>
                  <p:nvPr/>
                </p:nvGrpSpPr>
                <p:grpSpPr bwMode="auto">
                  <a:xfrm>
                    <a:off x="7118" y="2393"/>
                    <a:ext cx="2673" cy="1024"/>
                    <a:chOff x="7118" y="2393"/>
                    <a:chExt cx="2673" cy="1024"/>
                  </a:xfrm>
                </p:grpSpPr>
                <p:grpSp>
                  <p:nvGrpSpPr>
                    <p:cNvPr id="699" name="Group 199"/>
                    <p:cNvGrpSpPr>
                      <a:grpSpLocks/>
                    </p:cNvGrpSpPr>
                    <p:nvPr/>
                  </p:nvGrpSpPr>
                  <p:grpSpPr bwMode="auto">
                    <a:xfrm>
                      <a:off x="7898" y="2393"/>
                      <a:ext cx="1003" cy="564"/>
                      <a:chOff x="7898" y="2393"/>
                      <a:chExt cx="1003" cy="564"/>
                    </a:xfrm>
                  </p:grpSpPr>
                  <p:sp>
                    <p:nvSpPr>
                      <p:cNvPr id="706" name="Freeform 200"/>
                      <p:cNvSpPr>
                        <a:spLocks/>
                      </p:cNvSpPr>
                      <p:nvPr/>
                    </p:nvSpPr>
                    <p:spPr bwMode="auto">
                      <a:xfrm rot="-251371">
                        <a:off x="8348" y="23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sp>
                    <p:nvSpPr>
                      <p:cNvPr id="707" name="Freeform 201"/>
                      <p:cNvSpPr>
                        <a:spLocks/>
                      </p:cNvSpPr>
                      <p:nvPr/>
                    </p:nvSpPr>
                    <p:spPr bwMode="auto">
                      <a:xfrm rot="-1268614">
                        <a:off x="7898" y="24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grpSp>
                <p:grpSp>
                  <p:nvGrpSpPr>
                    <p:cNvPr id="700" name="Group 202"/>
                    <p:cNvGrpSpPr>
                      <a:grpSpLocks/>
                    </p:cNvGrpSpPr>
                    <p:nvPr/>
                  </p:nvGrpSpPr>
                  <p:grpSpPr bwMode="auto">
                    <a:xfrm rot="-2186004">
                      <a:off x="7118" y="2853"/>
                      <a:ext cx="1003" cy="564"/>
                      <a:chOff x="7898" y="2393"/>
                      <a:chExt cx="1003" cy="564"/>
                    </a:xfrm>
                  </p:grpSpPr>
                  <p:sp>
                    <p:nvSpPr>
                      <p:cNvPr id="704" name="Freeform 203"/>
                      <p:cNvSpPr>
                        <a:spLocks/>
                      </p:cNvSpPr>
                      <p:nvPr/>
                    </p:nvSpPr>
                    <p:spPr bwMode="auto">
                      <a:xfrm rot="-251371">
                        <a:off x="8348" y="23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sp>
                    <p:nvSpPr>
                      <p:cNvPr id="705" name="Freeform 204"/>
                      <p:cNvSpPr>
                        <a:spLocks/>
                      </p:cNvSpPr>
                      <p:nvPr/>
                    </p:nvSpPr>
                    <p:spPr bwMode="auto">
                      <a:xfrm rot="-1268614">
                        <a:off x="7898" y="24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grpSp>
                <p:grpSp>
                  <p:nvGrpSpPr>
                    <p:cNvPr id="701" name="Group 205"/>
                    <p:cNvGrpSpPr>
                      <a:grpSpLocks/>
                    </p:cNvGrpSpPr>
                    <p:nvPr/>
                  </p:nvGrpSpPr>
                  <p:grpSpPr bwMode="auto">
                    <a:xfrm rot="2132149">
                      <a:off x="8788" y="2473"/>
                      <a:ext cx="1003" cy="564"/>
                      <a:chOff x="7898" y="2393"/>
                      <a:chExt cx="1003" cy="564"/>
                    </a:xfrm>
                  </p:grpSpPr>
                  <p:sp>
                    <p:nvSpPr>
                      <p:cNvPr id="702" name="Freeform 206"/>
                      <p:cNvSpPr>
                        <a:spLocks/>
                      </p:cNvSpPr>
                      <p:nvPr/>
                    </p:nvSpPr>
                    <p:spPr bwMode="auto">
                      <a:xfrm rot="-251371">
                        <a:off x="8348" y="23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sp>
                    <p:nvSpPr>
                      <p:cNvPr id="703" name="Freeform 207"/>
                      <p:cNvSpPr>
                        <a:spLocks/>
                      </p:cNvSpPr>
                      <p:nvPr/>
                    </p:nvSpPr>
                    <p:spPr bwMode="auto">
                      <a:xfrm rot="-1268614">
                        <a:off x="7898" y="24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grpSp>
              </p:grpSp>
              <p:sp>
                <p:nvSpPr>
                  <p:cNvPr id="693" name="Oval 208"/>
                  <p:cNvSpPr>
                    <a:spLocks noChangeArrowheads="1"/>
                  </p:cNvSpPr>
                  <p:nvPr/>
                </p:nvSpPr>
                <p:spPr bwMode="auto">
                  <a:xfrm>
                    <a:off x="7363" y="3207"/>
                    <a:ext cx="143" cy="143"/>
                  </a:xfrm>
                  <a:prstGeom prst="ellipse">
                    <a:avLst/>
                  </a:prstGeom>
                  <a:solidFill>
                    <a:srgbClr val="000000"/>
                  </a:solidFill>
                  <a:ln w="9525">
                    <a:solidFill>
                      <a:srgbClr val="000000"/>
                    </a:solidFill>
                    <a:round/>
                    <a:headEnd/>
                    <a:tailEnd/>
                  </a:ln>
                </p:spPr>
                <p:txBody>
                  <a:bodyPr/>
                  <a:lstStyle/>
                  <a:p>
                    <a:endParaRPr lang="en-GB"/>
                  </a:p>
                </p:txBody>
              </p:sp>
              <p:sp>
                <p:nvSpPr>
                  <p:cNvPr id="694" name="Oval 209"/>
                  <p:cNvSpPr>
                    <a:spLocks noChangeArrowheads="1"/>
                  </p:cNvSpPr>
                  <p:nvPr/>
                </p:nvSpPr>
                <p:spPr bwMode="auto">
                  <a:xfrm>
                    <a:off x="7683" y="2887"/>
                    <a:ext cx="183" cy="133"/>
                  </a:xfrm>
                  <a:prstGeom prst="ellipse">
                    <a:avLst/>
                  </a:prstGeom>
                  <a:solidFill>
                    <a:srgbClr val="000000"/>
                  </a:solidFill>
                  <a:ln w="9525">
                    <a:solidFill>
                      <a:srgbClr val="000000"/>
                    </a:solidFill>
                    <a:round/>
                    <a:headEnd/>
                    <a:tailEnd/>
                  </a:ln>
                </p:spPr>
                <p:txBody>
                  <a:bodyPr/>
                  <a:lstStyle/>
                  <a:p>
                    <a:endParaRPr lang="en-GB"/>
                  </a:p>
                </p:txBody>
              </p:sp>
              <p:sp>
                <p:nvSpPr>
                  <p:cNvPr id="695" name="Oval 210"/>
                  <p:cNvSpPr>
                    <a:spLocks noChangeArrowheads="1"/>
                  </p:cNvSpPr>
                  <p:nvPr/>
                </p:nvSpPr>
                <p:spPr bwMode="auto">
                  <a:xfrm rot="-2318364">
                    <a:off x="8100" y="2616"/>
                    <a:ext cx="198" cy="134"/>
                  </a:xfrm>
                  <a:prstGeom prst="ellipse">
                    <a:avLst/>
                  </a:prstGeom>
                  <a:solidFill>
                    <a:srgbClr val="000000"/>
                  </a:solidFill>
                  <a:ln w="9525">
                    <a:solidFill>
                      <a:srgbClr val="000000"/>
                    </a:solidFill>
                    <a:round/>
                    <a:headEnd/>
                    <a:tailEnd/>
                  </a:ln>
                </p:spPr>
                <p:txBody>
                  <a:bodyPr/>
                  <a:lstStyle/>
                  <a:p>
                    <a:endParaRPr lang="en-GB"/>
                  </a:p>
                </p:txBody>
              </p:sp>
              <p:sp>
                <p:nvSpPr>
                  <p:cNvPr id="696" name="Oval 211"/>
                  <p:cNvSpPr>
                    <a:spLocks noChangeArrowheads="1"/>
                  </p:cNvSpPr>
                  <p:nvPr/>
                </p:nvSpPr>
                <p:spPr bwMode="auto">
                  <a:xfrm>
                    <a:off x="8530" y="2567"/>
                    <a:ext cx="153" cy="103"/>
                  </a:xfrm>
                  <a:prstGeom prst="ellipse">
                    <a:avLst/>
                  </a:prstGeom>
                  <a:solidFill>
                    <a:srgbClr val="000000"/>
                  </a:solidFill>
                  <a:ln w="9525">
                    <a:solidFill>
                      <a:srgbClr val="000000"/>
                    </a:solidFill>
                    <a:round/>
                    <a:headEnd/>
                    <a:tailEnd/>
                  </a:ln>
                </p:spPr>
                <p:txBody>
                  <a:bodyPr/>
                  <a:lstStyle/>
                  <a:p>
                    <a:endParaRPr lang="en-GB"/>
                  </a:p>
                </p:txBody>
              </p:sp>
              <p:sp>
                <p:nvSpPr>
                  <p:cNvPr id="697" name="Oval 212"/>
                  <p:cNvSpPr>
                    <a:spLocks noChangeArrowheads="1"/>
                  </p:cNvSpPr>
                  <p:nvPr/>
                </p:nvSpPr>
                <p:spPr bwMode="auto">
                  <a:xfrm rot="4908500">
                    <a:off x="9015" y="2572"/>
                    <a:ext cx="108" cy="253"/>
                  </a:xfrm>
                  <a:prstGeom prst="ellipse">
                    <a:avLst/>
                  </a:prstGeom>
                  <a:solidFill>
                    <a:srgbClr val="000000"/>
                  </a:solidFill>
                  <a:ln w="9525">
                    <a:solidFill>
                      <a:srgbClr val="000000"/>
                    </a:solidFill>
                    <a:round/>
                    <a:headEnd/>
                    <a:tailEnd/>
                  </a:ln>
                </p:spPr>
                <p:txBody>
                  <a:bodyPr/>
                  <a:lstStyle/>
                  <a:p>
                    <a:endParaRPr lang="en-GB"/>
                  </a:p>
                </p:txBody>
              </p:sp>
              <p:sp>
                <p:nvSpPr>
                  <p:cNvPr id="698" name="Oval 213"/>
                  <p:cNvSpPr>
                    <a:spLocks noChangeArrowheads="1"/>
                  </p:cNvSpPr>
                  <p:nvPr/>
                </p:nvSpPr>
                <p:spPr bwMode="auto">
                  <a:xfrm flipV="1">
                    <a:off x="9476" y="2740"/>
                    <a:ext cx="73" cy="197"/>
                  </a:xfrm>
                  <a:prstGeom prst="ellipse">
                    <a:avLst/>
                  </a:prstGeom>
                  <a:solidFill>
                    <a:srgbClr val="000000"/>
                  </a:solidFill>
                  <a:ln w="9525">
                    <a:solidFill>
                      <a:srgbClr val="000000"/>
                    </a:solidFill>
                    <a:round/>
                    <a:headEnd/>
                    <a:tailEnd/>
                  </a:ln>
                </p:spPr>
                <p:txBody>
                  <a:bodyPr/>
                  <a:lstStyle/>
                  <a:p>
                    <a:endParaRPr lang="en-GB"/>
                  </a:p>
                </p:txBody>
              </p:sp>
            </p:grpSp>
            <p:grpSp>
              <p:nvGrpSpPr>
                <p:cNvPr id="682" name="Group 214"/>
                <p:cNvGrpSpPr>
                  <a:grpSpLocks/>
                </p:cNvGrpSpPr>
                <p:nvPr/>
              </p:nvGrpSpPr>
              <p:grpSpPr bwMode="auto">
                <a:xfrm rot="-6753695">
                  <a:off x="7096" y="4489"/>
                  <a:ext cx="918" cy="566"/>
                  <a:chOff x="7898" y="2393"/>
                  <a:chExt cx="1003" cy="564"/>
                </a:xfrm>
              </p:grpSpPr>
              <p:sp>
                <p:nvSpPr>
                  <p:cNvPr id="690" name="Freeform 215"/>
                  <p:cNvSpPr>
                    <a:spLocks/>
                  </p:cNvSpPr>
                  <p:nvPr/>
                </p:nvSpPr>
                <p:spPr bwMode="auto">
                  <a:xfrm rot="-251371">
                    <a:off x="8348" y="23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sp>
                <p:nvSpPr>
                  <p:cNvPr id="691" name="Freeform 216"/>
                  <p:cNvSpPr>
                    <a:spLocks/>
                  </p:cNvSpPr>
                  <p:nvPr/>
                </p:nvSpPr>
                <p:spPr bwMode="auto">
                  <a:xfrm rot="-1268614">
                    <a:off x="7898" y="24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grpSp>
            <p:grpSp>
              <p:nvGrpSpPr>
                <p:cNvPr id="683" name="Group 217"/>
                <p:cNvGrpSpPr>
                  <a:grpSpLocks/>
                </p:cNvGrpSpPr>
                <p:nvPr/>
              </p:nvGrpSpPr>
              <p:grpSpPr bwMode="auto">
                <a:xfrm rot="-4475863">
                  <a:off x="6845" y="3661"/>
                  <a:ext cx="917" cy="584"/>
                  <a:chOff x="7898" y="2393"/>
                  <a:chExt cx="1003" cy="564"/>
                </a:xfrm>
              </p:grpSpPr>
              <p:sp>
                <p:nvSpPr>
                  <p:cNvPr id="688" name="Freeform 218"/>
                  <p:cNvSpPr>
                    <a:spLocks/>
                  </p:cNvSpPr>
                  <p:nvPr/>
                </p:nvSpPr>
                <p:spPr bwMode="auto">
                  <a:xfrm rot="-251371">
                    <a:off x="8348" y="23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sp>
                <p:nvSpPr>
                  <p:cNvPr id="689" name="Freeform 219"/>
                  <p:cNvSpPr>
                    <a:spLocks/>
                  </p:cNvSpPr>
                  <p:nvPr/>
                </p:nvSpPr>
                <p:spPr bwMode="auto">
                  <a:xfrm rot="-1268614">
                    <a:off x="7898" y="2493"/>
                    <a:ext cx="553" cy="464"/>
                  </a:xfrm>
                  <a:custGeom>
                    <a:avLst/>
                    <a:gdLst>
                      <a:gd name="T0" fmla="*/ 45 w 553"/>
                      <a:gd name="T1" fmla="*/ 437 h 464"/>
                      <a:gd name="T2" fmla="*/ 285 w 553"/>
                      <a:gd name="T3" fmla="*/ 407 h 464"/>
                      <a:gd name="T4" fmla="*/ 505 w 553"/>
                      <a:gd name="T5" fmla="*/ 437 h 464"/>
                      <a:gd name="T6" fmla="*/ 515 w 553"/>
                      <a:gd name="T7" fmla="*/ 287 h 464"/>
                      <a:gd name="T8" fmla="*/ 515 w 553"/>
                      <a:gd name="T9" fmla="*/ 67 h 464"/>
                      <a:gd name="T10" fmla="*/ 285 w 553"/>
                      <a:gd name="T11" fmla="*/ 7 h 464"/>
                      <a:gd name="T12" fmla="*/ 65 w 553"/>
                      <a:gd name="T13" fmla="*/ 27 h 464"/>
                      <a:gd name="T14" fmla="*/ 25 w 553"/>
                      <a:gd name="T15" fmla="*/ 97 h 464"/>
                      <a:gd name="T16" fmla="*/ 15 w 553"/>
                      <a:gd name="T17" fmla="*/ 187 h 464"/>
                      <a:gd name="T18" fmla="*/ 15 w 553"/>
                      <a:gd name="T19" fmla="*/ 247 h 464"/>
                      <a:gd name="T20" fmla="*/ 45 w 553"/>
                      <a:gd name="T21" fmla="*/ 437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53"/>
                      <a:gd name="T34" fmla="*/ 0 h 464"/>
                      <a:gd name="T35" fmla="*/ 553 w 553"/>
                      <a:gd name="T36" fmla="*/ 464 h 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53" h="464">
                        <a:moveTo>
                          <a:pt x="45" y="437"/>
                        </a:moveTo>
                        <a:cubicBezTo>
                          <a:pt x="90" y="464"/>
                          <a:pt x="208" y="407"/>
                          <a:pt x="285" y="407"/>
                        </a:cubicBezTo>
                        <a:cubicBezTo>
                          <a:pt x="362" y="407"/>
                          <a:pt x="467" y="457"/>
                          <a:pt x="505" y="437"/>
                        </a:cubicBezTo>
                        <a:cubicBezTo>
                          <a:pt x="543" y="417"/>
                          <a:pt x="513" y="349"/>
                          <a:pt x="515" y="287"/>
                        </a:cubicBezTo>
                        <a:cubicBezTo>
                          <a:pt x="517" y="225"/>
                          <a:pt x="553" y="114"/>
                          <a:pt x="515" y="67"/>
                        </a:cubicBezTo>
                        <a:cubicBezTo>
                          <a:pt x="477" y="20"/>
                          <a:pt x="360" y="14"/>
                          <a:pt x="285" y="7"/>
                        </a:cubicBezTo>
                        <a:cubicBezTo>
                          <a:pt x="210" y="0"/>
                          <a:pt x="108" y="12"/>
                          <a:pt x="65" y="27"/>
                        </a:cubicBezTo>
                        <a:cubicBezTo>
                          <a:pt x="22" y="42"/>
                          <a:pt x="33" y="70"/>
                          <a:pt x="25" y="97"/>
                        </a:cubicBezTo>
                        <a:cubicBezTo>
                          <a:pt x="17" y="124"/>
                          <a:pt x="17" y="162"/>
                          <a:pt x="15" y="187"/>
                        </a:cubicBezTo>
                        <a:cubicBezTo>
                          <a:pt x="13" y="212"/>
                          <a:pt x="12" y="212"/>
                          <a:pt x="15" y="247"/>
                        </a:cubicBezTo>
                        <a:cubicBezTo>
                          <a:pt x="18" y="282"/>
                          <a:pt x="0" y="410"/>
                          <a:pt x="45" y="437"/>
                        </a:cubicBezTo>
                        <a:close/>
                      </a:path>
                    </a:pathLst>
                  </a:custGeom>
                  <a:solidFill>
                    <a:srgbClr val="CCFF99"/>
                  </a:solidFill>
                  <a:ln w="9525">
                    <a:solidFill>
                      <a:srgbClr val="000000"/>
                    </a:solidFill>
                    <a:round/>
                    <a:headEnd/>
                    <a:tailEnd/>
                  </a:ln>
                </p:spPr>
                <p:txBody>
                  <a:bodyPr/>
                  <a:lstStyle/>
                  <a:p>
                    <a:endParaRPr lang="en-US"/>
                  </a:p>
                </p:txBody>
              </p:sp>
            </p:grpSp>
            <p:sp>
              <p:nvSpPr>
                <p:cNvPr id="684" name="Oval 220"/>
                <p:cNvSpPr>
                  <a:spLocks noChangeArrowheads="1"/>
                </p:cNvSpPr>
                <p:nvPr/>
              </p:nvSpPr>
              <p:spPr bwMode="auto">
                <a:xfrm rot="-8926377">
                  <a:off x="7487" y="4845"/>
                  <a:ext cx="181" cy="139"/>
                </a:xfrm>
                <a:prstGeom prst="ellipse">
                  <a:avLst/>
                </a:prstGeom>
                <a:solidFill>
                  <a:srgbClr val="000000"/>
                </a:solidFill>
                <a:ln w="9525">
                  <a:solidFill>
                    <a:srgbClr val="000000"/>
                  </a:solidFill>
                  <a:round/>
                  <a:headEnd/>
                  <a:tailEnd/>
                </a:ln>
              </p:spPr>
              <p:txBody>
                <a:bodyPr/>
                <a:lstStyle/>
                <a:p>
                  <a:endParaRPr lang="en-GB"/>
                </a:p>
              </p:txBody>
            </p:sp>
            <p:sp>
              <p:nvSpPr>
                <p:cNvPr id="685" name="Oval 221"/>
                <p:cNvSpPr>
                  <a:spLocks noChangeArrowheads="1"/>
                </p:cNvSpPr>
                <p:nvPr/>
              </p:nvSpPr>
              <p:spPr bwMode="auto">
                <a:xfrm rot="-6608013">
                  <a:off x="7317" y="4534"/>
                  <a:ext cx="140" cy="107"/>
                </a:xfrm>
                <a:prstGeom prst="ellipse">
                  <a:avLst/>
                </a:prstGeom>
                <a:solidFill>
                  <a:srgbClr val="000000"/>
                </a:solidFill>
                <a:ln w="9525">
                  <a:solidFill>
                    <a:srgbClr val="000000"/>
                  </a:solidFill>
                  <a:round/>
                  <a:headEnd/>
                  <a:tailEnd/>
                </a:ln>
              </p:spPr>
              <p:txBody>
                <a:bodyPr/>
                <a:lstStyle/>
                <a:p>
                  <a:endParaRPr lang="en-GB"/>
                </a:p>
              </p:txBody>
            </p:sp>
            <p:sp>
              <p:nvSpPr>
                <p:cNvPr id="686" name="Oval 222"/>
                <p:cNvSpPr>
                  <a:spLocks noChangeArrowheads="1"/>
                </p:cNvSpPr>
                <p:nvPr/>
              </p:nvSpPr>
              <p:spPr bwMode="auto">
                <a:xfrm rot="-1699512">
                  <a:off x="7263" y="4047"/>
                  <a:ext cx="112" cy="232"/>
                </a:xfrm>
                <a:prstGeom prst="ellipse">
                  <a:avLst/>
                </a:prstGeom>
                <a:solidFill>
                  <a:srgbClr val="000000"/>
                </a:solidFill>
                <a:ln w="9525">
                  <a:solidFill>
                    <a:srgbClr val="000000"/>
                  </a:solidFill>
                  <a:round/>
                  <a:headEnd/>
                  <a:tailEnd/>
                </a:ln>
              </p:spPr>
              <p:txBody>
                <a:bodyPr/>
                <a:lstStyle/>
                <a:p>
                  <a:endParaRPr lang="en-GB"/>
                </a:p>
              </p:txBody>
            </p:sp>
            <p:sp>
              <p:nvSpPr>
                <p:cNvPr id="687" name="Oval 223"/>
                <p:cNvSpPr>
                  <a:spLocks noChangeArrowheads="1"/>
                </p:cNvSpPr>
                <p:nvPr/>
              </p:nvSpPr>
              <p:spPr bwMode="auto">
                <a:xfrm rot="14991987" flipV="1">
                  <a:off x="7281" y="3629"/>
                  <a:ext cx="67" cy="204"/>
                </a:xfrm>
                <a:prstGeom prst="ellipse">
                  <a:avLst/>
                </a:prstGeom>
                <a:solidFill>
                  <a:srgbClr val="000000"/>
                </a:solidFill>
                <a:ln w="9525">
                  <a:solidFill>
                    <a:srgbClr val="000000"/>
                  </a:solidFill>
                  <a:round/>
                  <a:headEnd/>
                  <a:tailEnd/>
                </a:ln>
              </p:spPr>
              <p:txBody>
                <a:bodyPr/>
                <a:lstStyle/>
                <a:p>
                  <a:endParaRPr lang="en-GB"/>
                </a:p>
              </p:txBody>
            </p:sp>
          </p:grpSp>
          <p:sp>
            <p:nvSpPr>
              <p:cNvPr id="605" name="Freeform 224"/>
              <p:cNvSpPr>
                <a:spLocks noChangeAspect="1"/>
              </p:cNvSpPr>
              <p:nvPr/>
            </p:nvSpPr>
            <p:spPr bwMode="auto">
              <a:xfrm rot="335024">
                <a:off x="6527" y="3782"/>
                <a:ext cx="200" cy="370"/>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606" name="Oval 225"/>
              <p:cNvSpPr>
                <a:spLocks noChangeAspect="1" noChangeArrowheads="1"/>
              </p:cNvSpPr>
              <p:nvPr/>
            </p:nvSpPr>
            <p:spPr bwMode="auto">
              <a:xfrm rot="2424423">
                <a:off x="6640" y="3924"/>
                <a:ext cx="34" cy="67"/>
              </a:xfrm>
              <a:prstGeom prst="ellipse">
                <a:avLst/>
              </a:prstGeom>
              <a:solidFill>
                <a:srgbClr val="000000"/>
              </a:solidFill>
              <a:ln w="9525">
                <a:solidFill>
                  <a:srgbClr val="000000"/>
                </a:solidFill>
                <a:round/>
                <a:headEnd/>
                <a:tailEnd/>
              </a:ln>
            </p:spPr>
            <p:txBody>
              <a:bodyPr/>
              <a:lstStyle/>
              <a:p>
                <a:endParaRPr lang="en-GB"/>
              </a:p>
            </p:txBody>
          </p:sp>
          <p:grpSp>
            <p:nvGrpSpPr>
              <p:cNvPr id="607" name="Group 226"/>
              <p:cNvGrpSpPr>
                <a:grpSpLocks/>
              </p:cNvGrpSpPr>
              <p:nvPr/>
            </p:nvGrpSpPr>
            <p:grpSpPr bwMode="auto">
              <a:xfrm rot="-497473">
                <a:off x="6507" y="4117"/>
                <a:ext cx="193" cy="290"/>
                <a:chOff x="6507" y="4117"/>
                <a:chExt cx="193" cy="290"/>
              </a:xfrm>
            </p:grpSpPr>
            <p:sp>
              <p:nvSpPr>
                <p:cNvPr id="672" name="Freeform 227"/>
                <p:cNvSpPr>
                  <a:spLocks noChangeAspect="1"/>
                </p:cNvSpPr>
                <p:nvPr/>
              </p:nvSpPr>
              <p:spPr bwMode="auto">
                <a:xfrm rot="725685">
                  <a:off x="6507" y="4117"/>
                  <a:ext cx="193" cy="290"/>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673" name="Oval 228"/>
                <p:cNvSpPr>
                  <a:spLocks noChangeAspect="1" noChangeArrowheads="1"/>
                </p:cNvSpPr>
                <p:nvPr/>
              </p:nvSpPr>
              <p:spPr bwMode="auto">
                <a:xfrm rot="2424423">
                  <a:off x="6569" y="4243"/>
                  <a:ext cx="46" cy="46"/>
                </a:xfrm>
                <a:prstGeom prst="ellipse">
                  <a:avLst/>
                </a:prstGeom>
                <a:solidFill>
                  <a:srgbClr val="000000"/>
                </a:solidFill>
                <a:ln w="9525">
                  <a:solidFill>
                    <a:srgbClr val="000000"/>
                  </a:solidFill>
                  <a:round/>
                  <a:headEnd/>
                  <a:tailEnd/>
                </a:ln>
              </p:spPr>
              <p:txBody>
                <a:bodyPr/>
                <a:lstStyle/>
                <a:p>
                  <a:endParaRPr lang="en-GB"/>
                </a:p>
              </p:txBody>
            </p:sp>
          </p:grpSp>
          <p:grpSp>
            <p:nvGrpSpPr>
              <p:cNvPr id="608" name="Group 229"/>
              <p:cNvGrpSpPr>
                <a:grpSpLocks noChangeAspect="1"/>
              </p:cNvGrpSpPr>
              <p:nvPr/>
            </p:nvGrpSpPr>
            <p:grpSpPr bwMode="auto">
              <a:xfrm>
                <a:off x="6488" y="4368"/>
                <a:ext cx="216" cy="1060"/>
                <a:chOff x="6957" y="4003"/>
                <a:chExt cx="340" cy="1969"/>
              </a:xfrm>
            </p:grpSpPr>
            <p:grpSp>
              <p:nvGrpSpPr>
                <p:cNvPr id="662" name="Group 230"/>
                <p:cNvGrpSpPr>
                  <a:grpSpLocks noChangeAspect="1"/>
                </p:cNvGrpSpPr>
                <p:nvPr/>
              </p:nvGrpSpPr>
              <p:grpSpPr bwMode="auto">
                <a:xfrm>
                  <a:off x="6957" y="4003"/>
                  <a:ext cx="322" cy="1563"/>
                  <a:chOff x="8031" y="5229"/>
                  <a:chExt cx="1995" cy="6383"/>
                </a:xfrm>
              </p:grpSpPr>
              <p:sp>
                <p:nvSpPr>
                  <p:cNvPr id="666" name="Freeform 231"/>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667" name="Freeform 232"/>
                  <p:cNvSpPr>
                    <a:spLocks noChangeAspect="1"/>
                  </p:cNvSpPr>
                  <p:nvPr/>
                </p:nvSpPr>
                <p:spPr bwMode="auto">
                  <a:xfrm>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668" name="Freeform 233"/>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669" name="Oval 234"/>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670" name="Oval 235"/>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671" name="Oval 236"/>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663" name="Group 237"/>
                <p:cNvGrpSpPr>
                  <a:grpSpLocks noChangeAspect="1"/>
                </p:cNvGrpSpPr>
                <p:nvPr/>
              </p:nvGrpSpPr>
              <p:grpSpPr bwMode="auto">
                <a:xfrm>
                  <a:off x="6975" y="5566"/>
                  <a:ext cx="322" cy="406"/>
                  <a:chOff x="10272" y="7721"/>
                  <a:chExt cx="322" cy="406"/>
                </a:xfrm>
              </p:grpSpPr>
              <p:sp>
                <p:nvSpPr>
                  <p:cNvPr id="664" name="Freeform 238"/>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665" name="Oval 239"/>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grpSp>
            <p:nvGrpSpPr>
              <p:cNvPr id="609" name="Group 240"/>
              <p:cNvGrpSpPr>
                <a:grpSpLocks noChangeAspect="1"/>
              </p:cNvGrpSpPr>
              <p:nvPr/>
            </p:nvGrpSpPr>
            <p:grpSpPr bwMode="auto">
              <a:xfrm flipV="1">
                <a:off x="6509" y="5428"/>
                <a:ext cx="214" cy="1063"/>
                <a:chOff x="6957" y="4003"/>
                <a:chExt cx="340" cy="1969"/>
              </a:xfrm>
            </p:grpSpPr>
            <p:grpSp>
              <p:nvGrpSpPr>
                <p:cNvPr id="652" name="Group 241"/>
                <p:cNvGrpSpPr>
                  <a:grpSpLocks noChangeAspect="1"/>
                </p:cNvGrpSpPr>
                <p:nvPr/>
              </p:nvGrpSpPr>
              <p:grpSpPr bwMode="auto">
                <a:xfrm>
                  <a:off x="6957" y="4003"/>
                  <a:ext cx="322" cy="1563"/>
                  <a:chOff x="8031" y="5229"/>
                  <a:chExt cx="1995" cy="6383"/>
                </a:xfrm>
              </p:grpSpPr>
              <p:sp>
                <p:nvSpPr>
                  <p:cNvPr id="656" name="Freeform 242"/>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657" name="Freeform 243"/>
                  <p:cNvSpPr>
                    <a:spLocks noChangeAspect="1"/>
                  </p:cNvSpPr>
                  <p:nvPr/>
                </p:nvSpPr>
                <p:spPr bwMode="auto">
                  <a:xfrm>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658" name="Freeform 244"/>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659" name="Oval 245"/>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660" name="Oval 246"/>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661" name="Oval 247"/>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653" name="Group 248"/>
                <p:cNvGrpSpPr>
                  <a:grpSpLocks noChangeAspect="1"/>
                </p:cNvGrpSpPr>
                <p:nvPr/>
              </p:nvGrpSpPr>
              <p:grpSpPr bwMode="auto">
                <a:xfrm>
                  <a:off x="6975" y="5566"/>
                  <a:ext cx="322" cy="406"/>
                  <a:chOff x="10272" y="7721"/>
                  <a:chExt cx="322" cy="406"/>
                </a:xfrm>
              </p:grpSpPr>
              <p:sp>
                <p:nvSpPr>
                  <p:cNvPr id="654" name="Freeform 249"/>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655" name="Oval 250"/>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grpSp>
            <p:nvGrpSpPr>
              <p:cNvPr id="610" name="Group 251"/>
              <p:cNvGrpSpPr>
                <a:grpSpLocks noChangeAspect="1"/>
              </p:cNvGrpSpPr>
              <p:nvPr/>
            </p:nvGrpSpPr>
            <p:grpSpPr bwMode="auto">
              <a:xfrm>
                <a:off x="6505" y="6440"/>
                <a:ext cx="216" cy="1061"/>
                <a:chOff x="6957" y="4003"/>
                <a:chExt cx="340" cy="1969"/>
              </a:xfrm>
            </p:grpSpPr>
            <p:grpSp>
              <p:nvGrpSpPr>
                <p:cNvPr id="642" name="Group 252"/>
                <p:cNvGrpSpPr>
                  <a:grpSpLocks noChangeAspect="1"/>
                </p:cNvGrpSpPr>
                <p:nvPr/>
              </p:nvGrpSpPr>
              <p:grpSpPr bwMode="auto">
                <a:xfrm>
                  <a:off x="6957" y="4003"/>
                  <a:ext cx="322" cy="1563"/>
                  <a:chOff x="8031" y="5229"/>
                  <a:chExt cx="1995" cy="6383"/>
                </a:xfrm>
              </p:grpSpPr>
              <p:sp>
                <p:nvSpPr>
                  <p:cNvPr id="646" name="Freeform 253"/>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647" name="Freeform 254"/>
                  <p:cNvSpPr>
                    <a:spLocks noChangeAspect="1"/>
                  </p:cNvSpPr>
                  <p:nvPr/>
                </p:nvSpPr>
                <p:spPr bwMode="auto">
                  <a:xfrm>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648" name="Freeform 255"/>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649" name="Oval 256"/>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650" name="Oval 257"/>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651" name="Oval 258"/>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643" name="Group 259"/>
                <p:cNvGrpSpPr>
                  <a:grpSpLocks noChangeAspect="1"/>
                </p:cNvGrpSpPr>
                <p:nvPr/>
              </p:nvGrpSpPr>
              <p:grpSpPr bwMode="auto">
                <a:xfrm>
                  <a:off x="6975" y="5566"/>
                  <a:ext cx="322" cy="406"/>
                  <a:chOff x="10272" y="7721"/>
                  <a:chExt cx="322" cy="406"/>
                </a:xfrm>
              </p:grpSpPr>
              <p:sp>
                <p:nvSpPr>
                  <p:cNvPr id="644" name="Freeform 260"/>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645" name="Oval 261"/>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grpSp>
            <p:nvGrpSpPr>
              <p:cNvPr id="611" name="Group 262"/>
              <p:cNvGrpSpPr>
                <a:grpSpLocks/>
              </p:cNvGrpSpPr>
              <p:nvPr/>
            </p:nvGrpSpPr>
            <p:grpSpPr bwMode="auto">
              <a:xfrm rot="-644333">
                <a:off x="6458" y="2835"/>
                <a:ext cx="225" cy="248"/>
                <a:chOff x="6531" y="2861"/>
                <a:chExt cx="208" cy="450"/>
              </a:xfrm>
            </p:grpSpPr>
            <p:sp>
              <p:nvSpPr>
                <p:cNvPr id="640" name="Freeform 263"/>
                <p:cNvSpPr>
                  <a:spLocks noChangeAspect="1"/>
                </p:cNvSpPr>
                <p:nvPr/>
              </p:nvSpPr>
              <p:spPr bwMode="auto">
                <a:xfrm rot="1068320">
                  <a:off x="6531" y="2861"/>
                  <a:ext cx="208" cy="450"/>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641" name="Oval 264"/>
                <p:cNvSpPr>
                  <a:spLocks noChangeAspect="1" noChangeArrowheads="1"/>
                </p:cNvSpPr>
                <p:nvPr/>
              </p:nvSpPr>
              <p:spPr bwMode="auto">
                <a:xfrm rot="2767057">
                  <a:off x="6616" y="3035"/>
                  <a:ext cx="37" cy="82"/>
                </a:xfrm>
                <a:prstGeom prst="ellipse">
                  <a:avLst/>
                </a:prstGeom>
                <a:solidFill>
                  <a:srgbClr val="000000"/>
                </a:solidFill>
                <a:ln w="9525">
                  <a:solidFill>
                    <a:srgbClr val="000000"/>
                  </a:solidFill>
                  <a:round/>
                  <a:headEnd/>
                  <a:tailEnd/>
                </a:ln>
              </p:spPr>
              <p:txBody>
                <a:bodyPr/>
                <a:lstStyle/>
                <a:p>
                  <a:endParaRPr lang="en-GB"/>
                </a:p>
              </p:txBody>
            </p:sp>
          </p:grpSp>
          <p:grpSp>
            <p:nvGrpSpPr>
              <p:cNvPr id="612" name="Group 265"/>
              <p:cNvGrpSpPr>
                <a:grpSpLocks noChangeAspect="1"/>
              </p:cNvGrpSpPr>
              <p:nvPr/>
            </p:nvGrpSpPr>
            <p:grpSpPr bwMode="auto">
              <a:xfrm>
                <a:off x="6292" y="2830"/>
                <a:ext cx="190" cy="227"/>
                <a:chOff x="10272" y="7721"/>
                <a:chExt cx="322" cy="406"/>
              </a:xfrm>
            </p:grpSpPr>
            <p:sp>
              <p:nvSpPr>
                <p:cNvPr id="638" name="Freeform 266"/>
                <p:cNvSpPr>
                  <a:spLocks noChangeAspect="1"/>
                </p:cNvSpPr>
                <p:nvPr/>
              </p:nvSpPr>
              <p:spPr bwMode="auto">
                <a:xfrm>
                  <a:off x="10272" y="7721"/>
                  <a:ext cx="322" cy="406"/>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639" name="Oval 267"/>
                <p:cNvSpPr>
                  <a:spLocks noChangeAspect="1" noChangeArrowheads="1"/>
                </p:cNvSpPr>
                <p:nvPr/>
              </p:nvSpPr>
              <p:spPr bwMode="auto">
                <a:xfrm rot="8352069">
                  <a:off x="10397" y="7887"/>
                  <a:ext cx="73" cy="124"/>
                </a:xfrm>
                <a:prstGeom prst="ellipse">
                  <a:avLst/>
                </a:prstGeom>
                <a:solidFill>
                  <a:srgbClr val="000000"/>
                </a:solidFill>
                <a:ln w="9525">
                  <a:solidFill>
                    <a:srgbClr val="000000"/>
                  </a:solidFill>
                  <a:round/>
                  <a:headEnd/>
                  <a:tailEnd/>
                </a:ln>
              </p:spPr>
              <p:txBody>
                <a:bodyPr/>
                <a:lstStyle/>
                <a:p>
                  <a:endParaRPr lang="en-GB"/>
                </a:p>
              </p:txBody>
            </p:sp>
          </p:grpSp>
          <p:grpSp>
            <p:nvGrpSpPr>
              <p:cNvPr id="613" name="Group 268"/>
              <p:cNvGrpSpPr>
                <a:grpSpLocks noChangeAspect="1"/>
              </p:cNvGrpSpPr>
              <p:nvPr/>
            </p:nvGrpSpPr>
            <p:grpSpPr bwMode="auto">
              <a:xfrm rot="485960">
                <a:off x="6499" y="7488"/>
                <a:ext cx="187" cy="552"/>
                <a:chOff x="8031" y="5229"/>
                <a:chExt cx="1995" cy="6383"/>
              </a:xfrm>
            </p:grpSpPr>
            <p:sp>
              <p:nvSpPr>
                <p:cNvPr id="632" name="Freeform 269"/>
                <p:cNvSpPr>
                  <a:spLocks noChangeAspect="1"/>
                </p:cNvSpPr>
                <p:nvPr/>
              </p:nvSpPr>
              <p:spPr bwMode="auto">
                <a:xfrm>
                  <a:off x="8142" y="7807"/>
                  <a:ext cx="1884" cy="2197"/>
                </a:xfrm>
                <a:custGeom>
                  <a:avLst/>
                  <a:gdLst>
                    <a:gd name="T0" fmla="*/ 264 w 1884"/>
                    <a:gd name="T1" fmla="*/ 88 h 2197"/>
                    <a:gd name="T2" fmla="*/ 38 w 1884"/>
                    <a:gd name="T3" fmla="*/ 299 h 2197"/>
                    <a:gd name="T4" fmla="*/ 38 w 1884"/>
                    <a:gd name="T5" fmla="*/ 1090 h 2197"/>
                    <a:gd name="T6" fmla="*/ 38 w 1884"/>
                    <a:gd name="T7" fmla="*/ 1768 h 2197"/>
                    <a:gd name="T8" fmla="*/ 264 w 1884"/>
                    <a:gd name="T9" fmla="*/ 2136 h 2197"/>
                    <a:gd name="T10" fmla="*/ 1620 w 1884"/>
                    <a:gd name="T11" fmla="*/ 2136 h 2197"/>
                    <a:gd name="T12" fmla="*/ 1846 w 1884"/>
                    <a:gd name="T13" fmla="*/ 1881 h 2197"/>
                    <a:gd name="T14" fmla="*/ 1846 w 1884"/>
                    <a:gd name="T15" fmla="*/ 299 h 2197"/>
                    <a:gd name="T16" fmla="*/ 1620 w 1884"/>
                    <a:gd name="T17" fmla="*/ 88 h 2197"/>
                    <a:gd name="T18" fmla="*/ 264 w 1884"/>
                    <a:gd name="T19" fmla="*/ 88 h 21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4"/>
                    <a:gd name="T31" fmla="*/ 0 h 2197"/>
                    <a:gd name="T32" fmla="*/ 1884 w 1884"/>
                    <a:gd name="T33" fmla="*/ 2197 h 21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4" h="2197">
                      <a:moveTo>
                        <a:pt x="264" y="88"/>
                      </a:moveTo>
                      <a:cubicBezTo>
                        <a:pt x="0" y="123"/>
                        <a:pt x="76" y="132"/>
                        <a:pt x="38" y="299"/>
                      </a:cubicBezTo>
                      <a:cubicBezTo>
                        <a:pt x="0" y="466"/>
                        <a:pt x="38" y="845"/>
                        <a:pt x="38" y="1090"/>
                      </a:cubicBezTo>
                      <a:cubicBezTo>
                        <a:pt x="38" y="1335"/>
                        <a:pt x="0" y="1594"/>
                        <a:pt x="38" y="1768"/>
                      </a:cubicBezTo>
                      <a:cubicBezTo>
                        <a:pt x="76" y="1942"/>
                        <a:pt x="0" y="2075"/>
                        <a:pt x="264" y="2136"/>
                      </a:cubicBezTo>
                      <a:cubicBezTo>
                        <a:pt x="528" y="2197"/>
                        <a:pt x="1356" y="2179"/>
                        <a:pt x="1620" y="2136"/>
                      </a:cubicBezTo>
                      <a:cubicBezTo>
                        <a:pt x="1884" y="2093"/>
                        <a:pt x="1808" y="2187"/>
                        <a:pt x="1846" y="1881"/>
                      </a:cubicBezTo>
                      <a:cubicBezTo>
                        <a:pt x="1884" y="1575"/>
                        <a:pt x="1884" y="598"/>
                        <a:pt x="1846" y="299"/>
                      </a:cubicBezTo>
                      <a:cubicBezTo>
                        <a:pt x="1808" y="0"/>
                        <a:pt x="1884" y="123"/>
                        <a:pt x="1620" y="88"/>
                      </a:cubicBezTo>
                      <a:cubicBezTo>
                        <a:pt x="1356" y="53"/>
                        <a:pt x="528" y="53"/>
                        <a:pt x="264" y="88"/>
                      </a:cubicBezTo>
                      <a:close/>
                    </a:path>
                  </a:pathLst>
                </a:custGeom>
                <a:solidFill>
                  <a:srgbClr val="993300"/>
                </a:solidFill>
                <a:ln w="9525">
                  <a:solidFill>
                    <a:srgbClr val="000000"/>
                  </a:solidFill>
                  <a:round/>
                  <a:headEnd/>
                  <a:tailEnd/>
                </a:ln>
              </p:spPr>
              <p:txBody>
                <a:bodyPr/>
                <a:lstStyle/>
                <a:p>
                  <a:endParaRPr lang="en-US"/>
                </a:p>
              </p:txBody>
            </p:sp>
            <p:sp>
              <p:nvSpPr>
                <p:cNvPr id="633" name="Freeform 270"/>
                <p:cNvSpPr>
                  <a:spLocks noChangeAspect="1"/>
                </p:cNvSpPr>
                <p:nvPr/>
              </p:nvSpPr>
              <p:spPr bwMode="auto">
                <a:xfrm>
                  <a:off x="8031" y="5229"/>
                  <a:ext cx="1949" cy="2804"/>
                </a:xfrm>
                <a:custGeom>
                  <a:avLst/>
                  <a:gdLst>
                    <a:gd name="T0" fmla="*/ 998 w 1949"/>
                    <a:gd name="T1" fmla="*/ 153 h 2804"/>
                    <a:gd name="T2" fmla="*/ 264 w 1949"/>
                    <a:gd name="T3" fmla="*/ 153 h 2804"/>
                    <a:gd name="T4" fmla="*/ 94 w 1949"/>
                    <a:gd name="T5" fmla="*/ 379 h 2804"/>
                    <a:gd name="T6" fmla="*/ 94 w 1949"/>
                    <a:gd name="T7" fmla="*/ 1961 h 2804"/>
                    <a:gd name="T8" fmla="*/ 94 w 1949"/>
                    <a:gd name="T9" fmla="*/ 2427 h 2804"/>
                    <a:gd name="T10" fmla="*/ 264 w 1949"/>
                    <a:gd name="T11" fmla="*/ 2639 h 2804"/>
                    <a:gd name="T12" fmla="*/ 1676 w 1949"/>
                    <a:gd name="T13" fmla="*/ 2639 h 2804"/>
                    <a:gd name="T14" fmla="*/ 1902 w 1949"/>
                    <a:gd name="T15" fmla="*/ 2427 h 2804"/>
                    <a:gd name="T16" fmla="*/ 1902 w 1949"/>
                    <a:gd name="T17" fmla="*/ 379 h 2804"/>
                    <a:gd name="T18" fmla="*/ 1676 w 1949"/>
                    <a:gd name="T19" fmla="*/ 153 h 2804"/>
                    <a:gd name="T20" fmla="*/ 885 w 1949"/>
                    <a:gd name="T21" fmla="*/ 153 h 28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49"/>
                    <a:gd name="T34" fmla="*/ 0 h 2804"/>
                    <a:gd name="T35" fmla="*/ 1949 w 1949"/>
                    <a:gd name="T36" fmla="*/ 2804 h 28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49" h="2804">
                      <a:moveTo>
                        <a:pt x="998" y="153"/>
                      </a:moveTo>
                      <a:cubicBezTo>
                        <a:pt x="706" y="134"/>
                        <a:pt x="415" y="115"/>
                        <a:pt x="264" y="153"/>
                      </a:cubicBezTo>
                      <a:cubicBezTo>
                        <a:pt x="113" y="191"/>
                        <a:pt x="122" y="78"/>
                        <a:pt x="94" y="379"/>
                      </a:cubicBezTo>
                      <a:cubicBezTo>
                        <a:pt x="66" y="680"/>
                        <a:pt x="94" y="1620"/>
                        <a:pt x="94" y="1961"/>
                      </a:cubicBezTo>
                      <a:cubicBezTo>
                        <a:pt x="94" y="2302"/>
                        <a:pt x="66" y="2314"/>
                        <a:pt x="94" y="2427"/>
                      </a:cubicBezTo>
                      <a:cubicBezTo>
                        <a:pt x="122" y="2540"/>
                        <a:pt x="0" y="2604"/>
                        <a:pt x="264" y="2639"/>
                      </a:cubicBezTo>
                      <a:cubicBezTo>
                        <a:pt x="528" y="2674"/>
                        <a:pt x="1403" y="2674"/>
                        <a:pt x="1676" y="2639"/>
                      </a:cubicBezTo>
                      <a:cubicBezTo>
                        <a:pt x="1949" y="2604"/>
                        <a:pt x="1864" y="2804"/>
                        <a:pt x="1902" y="2427"/>
                      </a:cubicBezTo>
                      <a:cubicBezTo>
                        <a:pt x="1940" y="2050"/>
                        <a:pt x="1940" y="758"/>
                        <a:pt x="1902" y="379"/>
                      </a:cubicBezTo>
                      <a:cubicBezTo>
                        <a:pt x="1864" y="0"/>
                        <a:pt x="1845" y="191"/>
                        <a:pt x="1676" y="153"/>
                      </a:cubicBezTo>
                      <a:cubicBezTo>
                        <a:pt x="1507" y="115"/>
                        <a:pt x="1196" y="134"/>
                        <a:pt x="885" y="153"/>
                      </a:cubicBezTo>
                    </a:path>
                  </a:pathLst>
                </a:custGeom>
                <a:solidFill>
                  <a:srgbClr val="993300"/>
                </a:solidFill>
                <a:ln w="9525">
                  <a:solidFill>
                    <a:srgbClr val="000000"/>
                  </a:solidFill>
                  <a:round/>
                  <a:headEnd/>
                  <a:tailEnd/>
                </a:ln>
              </p:spPr>
              <p:txBody>
                <a:bodyPr/>
                <a:lstStyle/>
                <a:p>
                  <a:endParaRPr lang="en-US"/>
                </a:p>
              </p:txBody>
            </p:sp>
            <p:sp>
              <p:nvSpPr>
                <p:cNvPr id="634" name="Freeform 271"/>
                <p:cNvSpPr>
                  <a:spLocks noChangeAspect="1"/>
                </p:cNvSpPr>
                <p:nvPr/>
              </p:nvSpPr>
              <p:spPr bwMode="auto">
                <a:xfrm>
                  <a:off x="8031" y="9954"/>
                  <a:ext cx="1995" cy="1658"/>
                </a:xfrm>
                <a:custGeom>
                  <a:avLst/>
                  <a:gdLst>
                    <a:gd name="T0" fmla="*/ 1111 w 1995"/>
                    <a:gd name="T1" fmla="*/ 38 h 1658"/>
                    <a:gd name="T2" fmla="*/ 320 w 1995"/>
                    <a:gd name="T3" fmla="*/ 38 h 1658"/>
                    <a:gd name="T4" fmla="*/ 94 w 1995"/>
                    <a:gd name="T5" fmla="*/ 264 h 1658"/>
                    <a:gd name="T6" fmla="*/ 94 w 1995"/>
                    <a:gd name="T7" fmla="*/ 1394 h 1658"/>
                    <a:gd name="T8" fmla="*/ 264 w 1995"/>
                    <a:gd name="T9" fmla="*/ 1620 h 1658"/>
                    <a:gd name="T10" fmla="*/ 1676 w 1995"/>
                    <a:gd name="T11" fmla="*/ 1620 h 1658"/>
                    <a:gd name="T12" fmla="*/ 1949 w 1995"/>
                    <a:gd name="T13" fmla="*/ 1394 h 1658"/>
                    <a:gd name="T14" fmla="*/ 1949 w 1995"/>
                    <a:gd name="T15" fmla="*/ 264 h 1658"/>
                    <a:gd name="T16" fmla="*/ 1676 w 1995"/>
                    <a:gd name="T17" fmla="*/ 38 h 1658"/>
                    <a:gd name="T18" fmla="*/ 1111 w 1995"/>
                    <a:gd name="T19" fmla="*/ 38 h 165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95"/>
                    <a:gd name="T31" fmla="*/ 0 h 1658"/>
                    <a:gd name="T32" fmla="*/ 1995 w 1995"/>
                    <a:gd name="T33" fmla="*/ 1658 h 165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95" h="1658">
                      <a:moveTo>
                        <a:pt x="1111" y="38"/>
                      </a:moveTo>
                      <a:cubicBezTo>
                        <a:pt x="885" y="38"/>
                        <a:pt x="489" y="0"/>
                        <a:pt x="320" y="38"/>
                      </a:cubicBezTo>
                      <a:cubicBezTo>
                        <a:pt x="151" y="76"/>
                        <a:pt x="132" y="38"/>
                        <a:pt x="94" y="264"/>
                      </a:cubicBezTo>
                      <a:cubicBezTo>
                        <a:pt x="56" y="490"/>
                        <a:pt x="66" y="1168"/>
                        <a:pt x="94" y="1394"/>
                      </a:cubicBezTo>
                      <a:cubicBezTo>
                        <a:pt x="122" y="1620"/>
                        <a:pt x="0" y="1582"/>
                        <a:pt x="264" y="1620"/>
                      </a:cubicBezTo>
                      <a:cubicBezTo>
                        <a:pt x="528" y="1658"/>
                        <a:pt x="1395" y="1658"/>
                        <a:pt x="1676" y="1620"/>
                      </a:cubicBezTo>
                      <a:cubicBezTo>
                        <a:pt x="1957" y="1582"/>
                        <a:pt x="1903" y="1620"/>
                        <a:pt x="1949" y="1394"/>
                      </a:cubicBezTo>
                      <a:cubicBezTo>
                        <a:pt x="1995" y="1168"/>
                        <a:pt x="1995" y="490"/>
                        <a:pt x="1949" y="264"/>
                      </a:cubicBezTo>
                      <a:cubicBezTo>
                        <a:pt x="1903" y="38"/>
                        <a:pt x="1816" y="76"/>
                        <a:pt x="1676" y="38"/>
                      </a:cubicBezTo>
                      <a:cubicBezTo>
                        <a:pt x="1536" y="0"/>
                        <a:pt x="1337" y="38"/>
                        <a:pt x="1111" y="38"/>
                      </a:cubicBezTo>
                      <a:close/>
                    </a:path>
                  </a:pathLst>
                </a:custGeom>
                <a:solidFill>
                  <a:srgbClr val="993300"/>
                </a:solidFill>
                <a:ln w="9525">
                  <a:solidFill>
                    <a:srgbClr val="000000"/>
                  </a:solidFill>
                  <a:round/>
                  <a:headEnd/>
                  <a:tailEnd/>
                </a:ln>
              </p:spPr>
              <p:txBody>
                <a:bodyPr/>
                <a:lstStyle/>
                <a:p>
                  <a:endParaRPr lang="en-US"/>
                </a:p>
              </p:txBody>
            </p:sp>
            <p:sp>
              <p:nvSpPr>
                <p:cNvPr id="635" name="Oval 272"/>
                <p:cNvSpPr>
                  <a:spLocks noChangeAspect="1" noChangeArrowheads="1"/>
                </p:cNvSpPr>
                <p:nvPr/>
              </p:nvSpPr>
              <p:spPr bwMode="auto">
                <a:xfrm rot="1698737">
                  <a:off x="8803" y="6315"/>
                  <a:ext cx="339" cy="506"/>
                </a:xfrm>
                <a:prstGeom prst="ellipse">
                  <a:avLst/>
                </a:prstGeom>
                <a:solidFill>
                  <a:srgbClr val="000000"/>
                </a:solidFill>
                <a:ln w="9525">
                  <a:solidFill>
                    <a:srgbClr val="000000"/>
                  </a:solidFill>
                  <a:round/>
                  <a:headEnd/>
                  <a:tailEnd/>
                </a:ln>
              </p:spPr>
              <p:txBody>
                <a:bodyPr/>
                <a:lstStyle/>
                <a:p>
                  <a:endParaRPr lang="en-GB"/>
                </a:p>
              </p:txBody>
            </p:sp>
            <p:sp>
              <p:nvSpPr>
                <p:cNvPr id="636" name="Oval 273"/>
                <p:cNvSpPr>
                  <a:spLocks noChangeAspect="1" noChangeArrowheads="1"/>
                </p:cNvSpPr>
                <p:nvPr/>
              </p:nvSpPr>
              <p:spPr bwMode="auto">
                <a:xfrm rot="1698737">
                  <a:off x="8758" y="8773"/>
                  <a:ext cx="452" cy="347"/>
                </a:xfrm>
                <a:prstGeom prst="ellipse">
                  <a:avLst/>
                </a:prstGeom>
                <a:solidFill>
                  <a:srgbClr val="000000"/>
                </a:solidFill>
                <a:ln w="9525">
                  <a:solidFill>
                    <a:srgbClr val="000000"/>
                  </a:solidFill>
                  <a:round/>
                  <a:headEnd/>
                  <a:tailEnd/>
                </a:ln>
              </p:spPr>
              <p:txBody>
                <a:bodyPr/>
                <a:lstStyle/>
                <a:p>
                  <a:endParaRPr lang="en-GB"/>
                </a:p>
              </p:txBody>
            </p:sp>
            <p:sp>
              <p:nvSpPr>
                <p:cNvPr id="637" name="Oval 274"/>
                <p:cNvSpPr>
                  <a:spLocks noChangeAspect="1" noChangeArrowheads="1"/>
                </p:cNvSpPr>
                <p:nvPr/>
              </p:nvSpPr>
              <p:spPr bwMode="auto">
                <a:xfrm rot="8352069">
                  <a:off x="8803" y="10632"/>
                  <a:ext cx="452" cy="506"/>
                </a:xfrm>
                <a:prstGeom prst="ellipse">
                  <a:avLst/>
                </a:prstGeom>
                <a:solidFill>
                  <a:srgbClr val="000000"/>
                </a:solidFill>
                <a:ln w="9525">
                  <a:solidFill>
                    <a:srgbClr val="000000"/>
                  </a:solidFill>
                  <a:round/>
                  <a:headEnd/>
                  <a:tailEnd/>
                </a:ln>
              </p:spPr>
              <p:txBody>
                <a:bodyPr/>
                <a:lstStyle/>
                <a:p>
                  <a:endParaRPr lang="en-GB"/>
                </a:p>
              </p:txBody>
            </p:sp>
          </p:grpSp>
          <p:grpSp>
            <p:nvGrpSpPr>
              <p:cNvPr id="614" name="Group 275"/>
              <p:cNvGrpSpPr>
                <a:grpSpLocks/>
              </p:cNvGrpSpPr>
              <p:nvPr/>
            </p:nvGrpSpPr>
            <p:grpSpPr bwMode="auto">
              <a:xfrm>
                <a:off x="6282" y="3202"/>
                <a:ext cx="294" cy="198"/>
                <a:chOff x="6278" y="3252"/>
                <a:chExt cx="280" cy="268"/>
              </a:xfrm>
            </p:grpSpPr>
            <p:sp>
              <p:nvSpPr>
                <p:cNvPr id="630" name="Freeform 276"/>
                <p:cNvSpPr>
                  <a:spLocks/>
                </p:cNvSpPr>
                <p:nvPr/>
              </p:nvSpPr>
              <p:spPr bwMode="auto">
                <a:xfrm>
                  <a:off x="6278" y="3252"/>
                  <a:ext cx="280" cy="268"/>
                </a:xfrm>
                <a:custGeom>
                  <a:avLst/>
                  <a:gdLst>
                    <a:gd name="T0" fmla="*/ 235 w 250"/>
                    <a:gd name="T1" fmla="*/ 78 h 488"/>
                    <a:gd name="T2" fmla="*/ 35 w 250"/>
                    <a:gd name="T3" fmla="*/ 58 h 488"/>
                    <a:gd name="T4" fmla="*/ 25 w 250"/>
                    <a:gd name="T5" fmla="*/ 428 h 488"/>
                    <a:gd name="T6" fmla="*/ 125 w 250"/>
                    <a:gd name="T7" fmla="*/ 418 h 488"/>
                    <a:gd name="T8" fmla="*/ 235 w 250"/>
                    <a:gd name="T9" fmla="*/ 78 h 488"/>
                    <a:gd name="T10" fmla="*/ 0 60000 65536"/>
                    <a:gd name="T11" fmla="*/ 0 60000 65536"/>
                    <a:gd name="T12" fmla="*/ 0 60000 65536"/>
                    <a:gd name="T13" fmla="*/ 0 60000 65536"/>
                    <a:gd name="T14" fmla="*/ 0 60000 65536"/>
                    <a:gd name="T15" fmla="*/ 0 w 250"/>
                    <a:gd name="T16" fmla="*/ 0 h 488"/>
                    <a:gd name="T17" fmla="*/ 250 w 250"/>
                    <a:gd name="T18" fmla="*/ 488 h 488"/>
                  </a:gdLst>
                  <a:ahLst/>
                  <a:cxnLst>
                    <a:cxn ang="T10">
                      <a:pos x="T0" y="T1"/>
                    </a:cxn>
                    <a:cxn ang="T11">
                      <a:pos x="T2" y="T3"/>
                    </a:cxn>
                    <a:cxn ang="T12">
                      <a:pos x="T4" y="T5"/>
                    </a:cxn>
                    <a:cxn ang="T13">
                      <a:pos x="T6" y="T7"/>
                    </a:cxn>
                    <a:cxn ang="T14">
                      <a:pos x="T8" y="T9"/>
                    </a:cxn>
                  </a:cxnLst>
                  <a:rect l="T15" t="T16" r="T17" b="T18"/>
                  <a:pathLst>
                    <a:path w="250" h="488">
                      <a:moveTo>
                        <a:pt x="235" y="78"/>
                      </a:moveTo>
                      <a:cubicBezTo>
                        <a:pt x="220" y="18"/>
                        <a:pt x="70" y="0"/>
                        <a:pt x="35" y="58"/>
                      </a:cubicBezTo>
                      <a:cubicBezTo>
                        <a:pt x="0" y="116"/>
                        <a:pt x="10" y="368"/>
                        <a:pt x="25" y="428"/>
                      </a:cubicBezTo>
                      <a:cubicBezTo>
                        <a:pt x="40" y="488"/>
                        <a:pt x="85" y="471"/>
                        <a:pt x="125" y="418"/>
                      </a:cubicBezTo>
                      <a:cubicBezTo>
                        <a:pt x="165" y="365"/>
                        <a:pt x="250" y="138"/>
                        <a:pt x="235" y="78"/>
                      </a:cubicBezTo>
                      <a:close/>
                    </a:path>
                  </a:pathLst>
                </a:custGeom>
                <a:solidFill>
                  <a:srgbClr val="993300"/>
                </a:solidFill>
                <a:ln w="9525">
                  <a:solidFill>
                    <a:srgbClr val="000000"/>
                  </a:solidFill>
                  <a:round/>
                  <a:headEnd/>
                  <a:tailEnd/>
                </a:ln>
              </p:spPr>
              <p:txBody>
                <a:bodyPr/>
                <a:lstStyle/>
                <a:p>
                  <a:endParaRPr lang="en-US"/>
                </a:p>
              </p:txBody>
            </p:sp>
            <p:sp>
              <p:nvSpPr>
                <p:cNvPr id="631" name="Oval 277"/>
                <p:cNvSpPr>
                  <a:spLocks noChangeArrowheads="1"/>
                </p:cNvSpPr>
                <p:nvPr/>
              </p:nvSpPr>
              <p:spPr bwMode="auto">
                <a:xfrm>
                  <a:off x="6350" y="3350"/>
                  <a:ext cx="71" cy="71"/>
                </a:xfrm>
                <a:prstGeom prst="ellipse">
                  <a:avLst/>
                </a:prstGeom>
                <a:solidFill>
                  <a:srgbClr val="000000"/>
                </a:solidFill>
                <a:ln w="9525">
                  <a:solidFill>
                    <a:srgbClr val="000000"/>
                  </a:solidFill>
                  <a:round/>
                  <a:headEnd/>
                  <a:tailEnd/>
                </a:ln>
              </p:spPr>
              <p:txBody>
                <a:bodyPr/>
                <a:lstStyle/>
                <a:p>
                  <a:endParaRPr lang="en-GB"/>
                </a:p>
              </p:txBody>
            </p:sp>
          </p:grpSp>
          <p:grpSp>
            <p:nvGrpSpPr>
              <p:cNvPr id="615" name="Group 278"/>
              <p:cNvGrpSpPr>
                <a:grpSpLocks/>
              </p:cNvGrpSpPr>
              <p:nvPr/>
            </p:nvGrpSpPr>
            <p:grpSpPr bwMode="auto">
              <a:xfrm>
                <a:off x="6287" y="3048"/>
                <a:ext cx="348" cy="178"/>
                <a:chOff x="6283" y="3048"/>
                <a:chExt cx="332" cy="228"/>
              </a:xfrm>
            </p:grpSpPr>
            <p:sp>
              <p:nvSpPr>
                <p:cNvPr id="628" name="Freeform 279"/>
                <p:cNvSpPr>
                  <a:spLocks/>
                </p:cNvSpPr>
                <p:nvPr/>
              </p:nvSpPr>
              <p:spPr bwMode="auto">
                <a:xfrm>
                  <a:off x="6283" y="3048"/>
                  <a:ext cx="332" cy="228"/>
                </a:xfrm>
                <a:custGeom>
                  <a:avLst/>
                  <a:gdLst>
                    <a:gd name="T0" fmla="*/ 237 w 332"/>
                    <a:gd name="T1" fmla="*/ 42 h 297"/>
                    <a:gd name="T2" fmla="*/ 37 w 332"/>
                    <a:gd name="T3" fmla="*/ 22 h 297"/>
                    <a:gd name="T4" fmla="*/ 27 w 332"/>
                    <a:gd name="T5" fmla="*/ 172 h 297"/>
                    <a:gd name="T6" fmla="*/ 27 w 332"/>
                    <a:gd name="T7" fmla="*/ 272 h 297"/>
                    <a:gd name="T8" fmla="*/ 187 w 332"/>
                    <a:gd name="T9" fmla="*/ 292 h 297"/>
                    <a:gd name="T10" fmla="*/ 277 w 332"/>
                    <a:gd name="T11" fmla="*/ 242 h 297"/>
                    <a:gd name="T12" fmla="*/ 327 w 332"/>
                    <a:gd name="T13" fmla="*/ 52 h 297"/>
                    <a:gd name="T14" fmla="*/ 237 w 332"/>
                    <a:gd name="T15" fmla="*/ 42 h 297"/>
                    <a:gd name="T16" fmla="*/ 0 60000 65536"/>
                    <a:gd name="T17" fmla="*/ 0 60000 65536"/>
                    <a:gd name="T18" fmla="*/ 0 60000 65536"/>
                    <a:gd name="T19" fmla="*/ 0 60000 65536"/>
                    <a:gd name="T20" fmla="*/ 0 60000 65536"/>
                    <a:gd name="T21" fmla="*/ 0 60000 65536"/>
                    <a:gd name="T22" fmla="*/ 0 60000 65536"/>
                    <a:gd name="T23" fmla="*/ 0 60000 65536"/>
                    <a:gd name="T24" fmla="*/ 0 w 332"/>
                    <a:gd name="T25" fmla="*/ 0 h 297"/>
                    <a:gd name="T26" fmla="*/ 332 w 332"/>
                    <a:gd name="T27" fmla="*/ 297 h 2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2" h="297">
                      <a:moveTo>
                        <a:pt x="237" y="42"/>
                      </a:moveTo>
                      <a:cubicBezTo>
                        <a:pt x="189" y="37"/>
                        <a:pt x="72" y="0"/>
                        <a:pt x="37" y="22"/>
                      </a:cubicBezTo>
                      <a:cubicBezTo>
                        <a:pt x="2" y="44"/>
                        <a:pt x="29" y="130"/>
                        <a:pt x="27" y="172"/>
                      </a:cubicBezTo>
                      <a:cubicBezTo>
                        <a:pt x="25" y="214"/>
                        <a:pt x="0" y="252"/>
                        <a:pt x="27" y="272"/>
                      </a:cubicBezTo>
                      <a:cubicBezTo>
                        <a:pt x="54" y="292"/>
                        <a:pt x="145" y="297"/>
                        <a:pt x="187" y="292"/>
                      </a:cubicBezTo>
                      <a:cubicBezTo>
                        <a:pt x="229" y="287"/>
                        <a:pt x="254" y="282"/>
                        <a:pt x="277" y="242"/>
                      </a:cubicBezTo>
                      <a:cubicBezTo>
                        <a:pt x="300" y="202"/>
                        <a:pt x="332" y="84"/>
                        <a:pt x="327" y="52"/>
                      </a:cubicBezTo>
                      <a:cubicBezTo>
                        <a:pt x="322" y="20"/>
                        <a:pt x="285" y="47"/>
                        <a:pt x="237" y="42"/>
                      </a:cubicBezTo>
                      <a:close/>
                    </a:path>
                  </a:pathLst>
                </a:custGeom>
                <a:solidFill>
                  <a:srgbClr val="993300"/>
                </a:solidFill>
                <a:ln w="9525">
                  <a:solidFill>
                    <a:srgbClr val="000000"/>
                  </a:solidFill>
                  <a:round/>
                  <a:headEnd/>
                  <a:tailEnd/>
                </a:ln>
              </p:spPr>
              <p:txBody>
                <a:bodyPr/>
                <a:lstStyle/>
                <a:p>
                  <a:endParaRPr lang="en-US"/>
                </a:p>
              </p:txBody>
            </p:sp>
            <p:sp>
              <p:nvSpPr>
                <p:cNvPr id="629" name="Oval 280"/>
                <p:cNvSpPr>
                  <a:spLocks noChangeArrowheads="1"/>
                </p:cNvSpPr>
                <p:nvPr/>
              </p:nvSpPr>
              <p:spPr bwMode="auto">
                <a:xfrm>
                  <a:off x="6367" y="3120"/>
                  <a:ext cx="71" cy="103"/>
                </a:xfrm>
                <a:prstGeom prst="ellipse">
                  <a:avLst/>
                </a:prstGeom>
                <a:solidFill>
                  <a:srgbClr val="000000"/>
                </a:solidFill>
                <a:ln w="9525">
                  <a:solidFill>
                    <a:srgbClr val="000000"/>
                  </a:solidFill>
                  <a:round/>
                  <a:headEnd/>
                  <a:tailEnd/>
                </a:ln>
              </p:spPr>
              <p:txBody>
                <a:bodyPr/>
                <a:lstStyle/>
                <a:p>
                  <a:endParaRPr lang="en-GB"/>
                </a:p>
              </p:txBody>
            </p:sp>
          </p:grpSp>
          <p:grpSp>
            <p:nvGrpSpPr>
              <p:cNvPr id="616" name="Group 281"/>
              <p:cNvGrpSpPr>
                <a:grpSpLocks/>
              </p:cNvGrpSpPr>
              <p:nvPr/>
            </p:nvGrpSpPr>
            <p:grpSpPr bwMode="auto">
              <a:xfrm>
                <a:off x="6292" y="3352"/>
                <a:ext cx="137" cy="218"/>
                <a:chOff x="6278" y="3252"/>
                <a:chExt cx="280" cy="268"/>
              </a:xfrm>
            </p:grpSpPr>
            <p:sp>
              <p:nvSpPr>
                <p:cNvPr id="626" name="Freeform 282"/>
                <p:cNvSpPr>
                  <a:spLocks/>
                </p:cNvSpPr>
                <p:nvPr/>
              </p:nvSpPr>
              <p:spPr bwMode="auto">
                <a:xfrm>
                  <a:off x="6278" y="3252"/>
                  <a:ext cx="280" cy="268"/>
                </a:xfrm>
                <a:custGeom>
                  <a:avLst/>
                  <a:gdLst>
                    <a:gd name="T0" fmla="*/ 235 w 250"/>
                    <a:gd name="T1" fmla="*/ 78 h 488"/>
                    <a:gd name="T2" fmla="*/ 35 w 250"/>
                    <a:gd name="T3" fmla="*/ 58 h 488"/>
                    <a:gd name="T4" fmla="*/ 25 w 250"/>
                    <a:gd name="T5" fmla="*/ 428 h 488"/>
                    <a:gd name="T6" fmla="*/ 125 w 250"/>
                    <a:gd name="T7" fmla="*/ 418 h 488"/>
                    <a:gd name="T8" fmla="*/ 235 w 250"/>
                    <a:gd name="T9" fmla="*/ 78 h 488"/>
                    <a:gd name="T10" fmla="*/ 0 60000 65536"/>
                    <a:gd name="T11" fmla="*/ 0 60000 65536"/>
                    <a:gd name="T12" fmla="*/ 0 60000 65536"/>
                    <a:gd name="T13" fmla="*/ 0 60000 65536"/>
                    <a:gd name="T14" fmla="*/ 0 60000 65536"/>
                    <a:gd name="T15" fmla="*/ 0 w 250"/>
                    <a:gd name="T16" fmla="*/ 0 h 488"/>
                    <a:gd name="T17" fmla="*/ 250 w 250"/>
                    <a:gd name="T18" fmla="*/ 488 h 488"/>
                  </a:gdLst>
                  <a:ahLst/>
                  <a:cxnLst>
                    <a:cxn ang="T10">
                      <a:pos x="T0" y="T1"/>
                    </a:cxn>
                    <a:cxn ang="T11">
                      <a:pos x="T2" y="T3"/>
                    </a:cxn>
                    <a:cxn ang="T12">
                      <a:pos x="T4" y="T5"/>
                    </a:cxn>
                    <a:cxn ang="T13">
                      <a:pos x="T6" y="T7"/>
                    </a:cxn>
                    <a:cxn ang="T14">
                      <a:pos x="T8" y="T9"/>
                    </a:cxn>
                  </a:cxnLst>
                  <a:rect l="T15" t="T16" r="T17" b="T18"/>
                  <a:pathLst>
                    <a:path w="250" h="488">
                      <a:moveTo>
                        <a:pt x="235" y="78"/>
                      </a:moveTo>
                      <a:cubicBezTo>
                        <a:pt x="220" y="18"/>
                        <a:pt x="70" y="0"/>
                        <a:pt x="35" y="58"/>
                      </a:cubicBezTo>
                      <a:cubicBezTo>
                        <a:pt x="0" y="116"/>
                        <a:pt x="10" y="368"/>
                        <a:pt x="25" y="428"/>
                      </a:cubicBezTo>
                      <a:cubicBezTo>
                        <a:pt x="40" y="488"/>
                        <a:pt x="85" y="471"/>
                        <a:pt x="125" y="418"/>
                      </a:cubicBezTo>
                      <a:cubicBezTo>
                        <a:pt x="165" y="365"/>
                        <a:pt x="250" y="138"/>
                        <a:pt x="235" y="78"/>
                      </a:cubicBezTo>
                      <a:close/>
                    </a:path>
                  </a:pathLst>
                </a:custGeom>
                <a:solidFill>
                  <a:srgbClr val="993300"/>
                </a:solidFill>
                <a:ln w="9525">
                  <a:solidFill>
                    <a:srgbClr val="000000"/>
                  </a:solidFill>
                  <a:round/>
                  <a:headEnd/>
                  <a:tailEnd/>
                </a:ln>
              </p:spPr>
              <p:txBody>
                <a:bodyPr/>
                <a:lstStyle/>
                <a:p>
                  <a:endParaRPr lang="en-US"/>
                </a:p>
              </p:txBody>
            </p:sp>
            <p:sp>
              <p:nvSpPr>
                <p:cNvPr id="627" name="Oval 283"/>
                <p:cNvSpPr>
                  <a:spLocks noChangeArrowheads="1"/>
                </p:cNvSpPr>
                <p:nvPr/>
              </p:nvSpPr>
              <p:spPr bwMode="auto">
                <a:xfrm>
                  <a:off x="6350" y="3350"/>
                  <a:ext cx="71" cy="71"/>
                </a:xfrm>
                <a:prstGeom prst="ellipse">
                  <a:avLst/>
                </a:prstGeom>
                <a:solidFill>
                  <a:srgbClr val="000000"/>
                </a:solidFill>
                <a:ln w="9525">
                  <a:solidFill>
                    <a:srgbClr val="000000"/>
                  </a:solidFill>
                  <a:round/>
                  <a:headEnd/>
                  <a:tailEnd/>
                </a:ln>
              </p:spPr>
              <p:txBody>
                <a:bodyPr/>
                <a:lstStyle/>
                <a:p>
                  <a:endParaRPr lang="en-GB"/>
                </a:p>
              </p:txBody>
            </p:sp>
          </p:grpSp>
          <p:grpSp>
            <p:nvGrpSpPr>
              <p:cNvPr id="617" name="Group 284"/>
              <p:cNvGrpSpPr>
                <a:grpSpLocks/>
              </p:cNvGrpSpPr>
              <p:nvPr/>
            </p:nvGrpSpPr>
            <p:grpSpPr bwMode="auto">
              <a:xfrm>
                <a:off x="6203" y="8025"/>
                <a:ext cx="438" cy="473"/>
                <a:chOff x="6203" y="8025"/>
                <a:chExt cx="588" cy="473"/>
              </a:xfrm>
            </p:grpSpPr>
            <p:sp>
              <p:nvSpPr>
                <p:cNvPr id="620" name="Freeform 285"/>
                <p:cNvSpPr>
                  <a:spLocks/>
                </p:cNvSpPr>
                <p:nvPr/>
              </p:nvSpPr>
              <p:spPr bwMode="auto">
                <a:xfrm rot="-320048">
                  <a:off x="6203" y="8193"/>
                  <a:ext cx="280" cy="214"/>
                </a:xfrm>
                <a:custGeom>
                  <a:avLst/>
                  <a:gdLst>
                    <a:gd name="T0" fmla="*/ 260 w 387"/>
                    <a:gd name="T1" fmla="*/ 7 h 214"/>
                    <a:gd name="T2" fmla="*/ 30 w 387"/>
                    <a:gd name="T3" fmla="*/ 17 h 214"/>
                    <a:gd name="T4" fmla="*/ 80 w 387"/>
                    <a:gd name="T5" fmla="*/ 107 h 214"/>
                    <a:gd name="T6" fmla="*/ 220 w 387"/>
                    <a:gd name="T7" fmla="*/ 207 h 214"/>
                    <a:gd name="T8" fmla="*/ 310 w 387"/>
                    <a:gd name="T9" fmla="*/ 147 h 214"/>
                    <a:gd name="T10" fmla="*/ 380 w 387"/>
                    <a:gd name="T11" fmla="*/ 57 h 214"/>
                    <a:gd name="T12" fmla="*/ 260 w 387"/>
                    <a:gd name="T13" fmla="*/ 7 h 214"/>
                    <a:gd name="T14" fmla="*/ 0 60000 65536"/>
                    <a:gd name="T15" fmla="*/ 0 60000 65536"/>
                    <a:gd name="T16" fmla="*/ 0 60000 65536"/>
                    <a:gd name="T17" fmla="*/ 0 60000 65536"/>
                    <a:gd name="T18" fmla="*/ 0 60000 65536"/>
                    <a:gd name="T19" fmla="*/ 0 60000 65536"/>
                    <a:gd name="T20" fmla="*/ 0 60000 65536"/>
                    <a:gd name="T21" fmla="*/ 0 w 387"/>
                    <a:gd name="T22" fmla="*/ 0 h 214"/>
                    <a:gd name="T23" fmla="*/ 387 w 387"/>
                    <a:gd name="T24" fmla="*/ 214 h 2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7" h="214">
                      <a:moveTo>
                        <a:pt x="260" y="7"/>
                      </a:moveTo>
                      <a:cubicBezTo>
                        <a:pt x="202" y="0"/>
                        <a:pt x="60" y="0"/>
                        <a:pt x="30" y="17"/>
                      </a:cubicBezTo>
                      <a:cubicBezTo>
                        <a:pt x="0" y="34"/>
                        <a:pt x="48" y="75"/>
                        <a:pt x="80" y="107"/>
                      </a:cubicBezTo>
                      <a:cubicBezTo>
                        <a:pt x="112" y="139"/>
                        <a:pt x="182" y="200"/>
                        <a:pt x="220" y="207"/>
                      </a:cubicBezTo>
                      <a:cubicBezTo>
                        <a:pt x="258" y="214"/>
                        <a:pt x="283" y="172"/>
                        <a:pt x="310" y="147"/>
                      </a:cubicBezTo>
                      <a:cubicBezTo>
                        <a:pt x="337" y="122"/>
                        <a:pt x="387" y="79"/>
                        <a:pt x="380" y="57"/>
                      </a:cubicBezTo>
                      <a:cubicBezTo>
                        <a:pt x="373" y="35"/>
                        <a:pt x="318" y="14"/>
                        <a:pt x="260" y="7"/>
                      </a:cubicBezTo>
                      <a:close/>
                    </a:path>
                  </a:pathLst>
                </a:custGeom>
                <a:solidFill>
                  <a:srgbClr val="993300"/>
                </a:solidFill>
                <a:ln w="9525">
                  <a:solidFill>
                    <a:srgbClr val="000000"/>
                  </a:solidFill>
                  <a:round/>
                  <a:headEnd/>
                  <a:tailEnd/>
                </a:ln>
              </p:spPr>
              <p:txBody>
                <a:bodyPr/>
                <a:lstStyle/>
                <a:p>
                  <a:endParaRPr lang="en-US"/>
                </a:p>
              </p:txBody>
            </p:sp>
            <p:sp>
              <p:nvSpPr>
                <p:cNvPr id="621" name="Freeform 286"/>
                <p:cNvSpPr>
                  <a:spLocks/>
                </p:cNvSpPr>
                <p:nvPr/>
              </p:nvSpPr>
              <p:spPr bwMode="auto">
                <a:xfrm>
                  <a:off x="6400" y="8228"/>
                  <a:ext cx="267" cy="270"/>
                </a:xfrm>
                <a:custGeom>
                  <a:avLst/>
                  <a:gdLst>
                    <a:gd name="T0" fmla="*/ 152 w 254"/>
                    <a:gd name="T1" fmla="*/ 52 h 270"/>
                    <a:gd name="T2" fmla="*/ 92 w 254"/>
                    <a:gd name="T3" fmla="*/ 22 h 270"/>
                    <a:gd name="T4" fmla="*/ 2 w 254"/>
                    <a:gd name="T5" fmla="*/ 182 h 270"/>
                    <a:gd name="T6" fmla="*/ 82 w 254"/>
                    <a:gd name="T7" fmla="*/ 262 h 270"/>
                    <a:gd name="T8" fmla="*/ 142 w 254"/>
                    <a:gd name="T9" fmla="*/ 232 h 270"/>
                    <a:gd name="T10" fmla="*/ 252 w 254"/>
                    <a:gd name="T11" fmla="*/ 102 h 270"/>
                    <a:gd name="T12" fmla="*/ 152 w 254"/>
                    <a:gd name="T13" fmla="*/ 52 h 270"/>
                    <a:gd name="T14" fmla="*/ 0 60000 65536"/>
                    <a:gd name="T15" fmla="*/ 0 60000 65536"/>
                    <a:gd name="T16" fmla="*/ 0 60000 65536"/>
                    <a:gd name="T17" fmla="*/ 0 60000 65536"/>
                    <a:gd name="T18" fmla="*/ 0 60000 65536"/>
                    <a:gd name="T19" fmla="*/ 0 60000 65536"/>
                    <a:gd name="T20" fmla="*/ 0 60000 65536"/>
                    <a:gd name="T21" fmla="*/ 0 w 254"/>
                    <a:gd name="T22" fmla="*/ 0 h 270"/>
                    <a:gd name="T23" fmla="*/ 254 w 254"/>
                    <a:gd name="T24" fmla="*/ 270 h 2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270">
                      <a:moveTo>
                        <a:pt x="152" y="52"/>
                      </a:moveTo>
                      <a:cubicBezTo>
                        <a:pt x="125" y="39"/>
                        <a:pt x="117" y="0"/>
                        <a:pt x="92" y="22"/>
                      </a:cubicBezTo>
                      <a:cubicBezTo>
                        <a:pt x="67" y="44"/>
                        <a:pt x="4" y="142"/>
                        <a:pt x="2" y="182"/>
                      </a:cubicBezTo>
                      <a:cubicBezTo>
                        <a:pt x="0" y="222"/>
                        <a:pt x="59" y="254"/>
                        <a:pt x="82" y="262"/>
                      </a:cubicBezTo>
                      <a:cubicBezTo>
                        <a:pt x="105" y="270"/>
                        <a:pt x="114" y="259"/>
                        <a:pt x="142" y="232"/>
                      </a:cubicBezTo>
                      <a:cubicBezTo>
                        <a:pt x="170" y="205"/>
                        <a:pt x="254" y="134"/>
                        <a:pt x="252" y="102"/>
                      </a:cubicBezTo>
                      <a:cubicBezTo>
                        <a:pt x="250" y="70"/>
                        <a:pt x="179" y="65"/>
                        <a:pt x="152" y="52"/>
                      </a:cubicBezTo>
                      <a:close/>
                    </a:path>
                  </a:pathLst>
                </a:custGeom>
                <a:solidFill>
                  <a:srgbClr val="993300"/>
                </a:solidFill>
                <a:ln w="9525">
                  <a:solidFill>
                    <a:srgbClr val="000000"/>
                  </a:solidFill>
                  <a:round/>
                  <a:headEnd/>
                  <a:tailEnd/>
                </a:ln>
              </p:spPr>
              <p:txBody>
                <a:bodyPr/>
                <a:lstStyle/>
                <a:p>
                  <a:endParaRPr lang="en-US"/>
                </a:p>
              </p:txBody>
            </p:sp>
            <p:sp>
              <p:nvSpPr>
                <p:cNvPr id="622" name="Freeform 287"/>
                <p:cNvSpPr>
                  <a:spLocks/>
                </p:cNvSpPr>
                <p:nvPr/>
              </p:nvSpPr>
              <p:spPr bwMode="auto">
                <a:xfrm>
                  <a:off x="6515" y="8025"/>
                  <a:ext cx="276" cy="270"/>
                </a:xfrm>
                <a:custGeom>
                  <a:avLst/>
                  <a:gdLst>
                    <a:gd name="T0" fmla="*/ 140 w 263"/>
                    <a:gd name="T1" fmla="*/ 5 h 270"/>
                    <a:gd name="T2" fmla="*/ 80 w 263"/>
                    <a:gd name="T3" fmla="*/ 15 h 270"/>
                    <a:gd name="T4" fmla="*/ 50 w 263"/>
                    <a:gd name="T5" fmla="*/ 85 h 270"/>
                    <a:gd name="T6" fmla="*/ 10 w 263"/>
                    <a:gd name="T7" fmla="*/ 215 h 270"/>
                    <a:gd name="T8" fmla="*/ 110 w 263"/>
                    <a:gd name="T9" fmla="*/ 265 h 270"/>
                    <a:gd name="T10" fmla="*/ 180 w 263"/>
                    <a:gd name="T11" fmla="*/ 245 h 270"/>
                    <a:gd name="T12" fmla="*/ 220 w 263"/>
                    <a:gd name="T13" fmla="*/ 145 h 270"/>
                    <a:gd name="T14" fmla="*/ 250 w 263"/>
                    <a:gd name="T15" fmla="*/ 45 h 270"/>
                    <a:gd name="T16" fmla="*/ 140 w 263"/>
                    <a:gd name="T17" fmla="*/ 5 h 2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3"/>
                    <a:gd name="T28" fmla="*/ 0 h 270"/>
                    <a:gd name="T29" fmla="*/ 263 w 263"/>
                    <a:gd name="T30" fmla="*/ 270 h 2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3" h="270">
                      <a:moveTo>
                        <a:pt x="140" y="5"/>
                      </a:moveTo>
                      <a:cubicBezTo>
                        <a:pt x="112" y="0"/>
                        <a:pt x="95" y="2"/>
                        <a:pt x="80" y="15"/>
                      </a:cubicBezTo>
                      <a:cubicBezTo>
                        <a:pt x="65" y="28"/>
                        <a:pt x="62" y="52"/>
                        <a:pt x="50" y="85"/>
                      </a:cubicBezTo>
                      <a:cubicBezTo>
                        <a:pt x="38" y="118"/>
                        <a:pt x="0" y="185"/>
                        <a:pt x="10" y="215"/>
                      </a:cubicBezTo>
                      <a:cubicBezTo>
                        <a:pt x="20" y="245"/>
                        <a:pt x="82" y="260"/>
                        <a:pt x="110" y="265"/>
                      </a:cubicBezTo>
                      <a:cubicBezTo>
                        <a:pt x="138" y="270"/>
                        <a:pt x="162" y="265"/>
                        <a:pt x="180" y="245"/>
                      </a:cubicBezTo>
                      <a:cubicBezTo>
                        <a:pt x="198" y="225"/>
                        <a:pt x="208" y="178"/>
                        <a:pt x="220" y="145"/>
                      </a:cubicBezTo>
                      <a:cubicBezTo>
                        <a:pt x="232" y="112"/>
                        <a:pt x="263" y="65"/>
                        <a:pt x="250" y="45"/>
                      </a:cubicBezTo>
                      <a:cubicBezTo>
                        <a:pt x="237" y="25"/>
                        <a:pt x="168" y="10"/>
                        <a:pt x="140" y="5"/>
                      </a:cubicBezTo>
                      <a:close/>
                    </a:path>
                  </a:pathLst>
                </a:custGeom>
                <a:solidFill>
                  <a:srgbClr val="993300"/>
                </a:solidFill>
                <a:ln w="9525">
                  <a:solidFill>
                    <a:srgbClr val="000000"/>
                  </a:solidFill>
                  <a:round/>
                  <a:headEnd/>
                  <a:tailEnd/>
                </a:ln>
              </p:spPr>
              <p:txBody>
                <a:bodyPr/>
                <a:lstStyle/>
                <a:p>
                  <a:endParaRPr lang="en-US"/>
                </a:p>
              </p:txBody>
            </p:sp>
            <p:sp>
              <p:nvSpPr>
                <p:cNvPr id="623" name="Oval 288"/>
                <p:cNvSpPr>
                  <a:spLocks noChangeArrowheads="1"/>
                </p:cNvSpPr>
                <p:nvPr/>
              </p:nvSpPr>
              <p:spPr bwMode="auto">
                <a:xfrm rot="-1718105">
                  <a:off x="6300" y="8244"/>
                  <a:ext cx="74" cy="71"/>
                </a:xfrm>
                <a:prstGeom prst="ellipse">
                  <a:avLst/>
                </a:prstGeom>
                <a:solidFill>
                  <a:srgbClr val="000000"/>
                </a:solidFill>
                <a:ln w="9525">
                  <a:solidFill>
                    <a:srgbClr val="000000"/>
                  </a:solidFill>
                  <a:round/>
                  <a:headEnd/>
                  <a:tailEnd/>
                </a:ln>
              </p:spPr>
              <p:txBody>
                <a:bodyPr/>
                <a:lstStyle/>
                <a:p>
                  <a:endParaRPr lang="en-GB"/>
                </a:p>
              </p:txBody>
            </p:sp>
            <p:sp>
              <p:nvSpPr>
                <p:cNvPr id="624" name="Oval 289"/>
                <p:cNvSpPr>
                  <a:spLocks noChangeArrowheads="1"/>
                </p:cNvSpPr>
                <p:nvPr/>
              </p:nvSpPr>
              <p:spPr bwMode="auto">
                <a:xfrm rot="-1718105">
                  <a:off x="6482" y="8328"/>
                  <a:ext cx="75" cy="71"/>
                </a:xfrm>
                <a:prstGeom prst="ellipse">
                  <a:avLst/>
                </a:prstGeom>
                <a:solidFill>
                  <a:srgbClr val="000000"/>
                </a:solidFill>
                <a:ln w="9525">
                  <a:solidFill>
                    <a:srgbClr val="000000"/>
                  </a:solidFill>
                  <a:round/>
                  <a:headEnd/>
                  <a:tailEnd/>
                </a:ln>
              </p:spPr>
              <p:txBody>
                <a:bodyPr/>
                <a:lstStyle/>
                <a:p>
                  <a:endParaRPr lang="en-GB"/>
                </a:p>
              </p:txBody>
            </p:sp>
            <p:sp>
              <p:nvSpPr>
                <p:cNvPr id="625" name="Oval 290"/>
                <p:cNvSpPr>
                  <a:spLocks noChangeArrowheads="1"/>
                </p:cNvSpPr>
                <p:nvPr/>
              </p:nvSpPr>
              <p:spPr bwMode="auto">
                <a:xfrm rot="-1718105">
                  <a:off x="6608" y="8112"/>
                  <a:ext cx="75" cy="71"/>
                </a:xfrm>
                <a:prstGeom prst="ellipse">
                  <a:avLst/>
                </a:prstGeom>
                <a:solidFill>
                  <a:srgbClr val="000000"/>
                </a:solidFill>
                <a:ln w="9525">
                  <a:solidFill>
                    <a:srgbClr val="000000"/>
                  </a:solidFill>
                  <a:round/>
                  <a:headEnd/>
                  <a:tailEnd/>
                </a:ln>
              </p:spPr>
              <p:txBody>
                <a:bodyPr/>
                <a:lstStyle/>
                <a:p>
                  <a:endParaRPr lang="en-GB"/>
                </a:p>
              </p:txBody>
            </p:sp>
          </p:grpSp>
          <p:sp>
            <p:nvSpPr>
              <p:cNvPr id="618" name="Freeform 291"/>
              <p:cNvSpPr>
                <a:spLocks/>
              </p:cNvSpPr>
              <p:nvPr/>
            </p:nvSpPr>
            <p:spPr bwMode="auto">
              <a:xfrm>
                <a:off x="6820" y="3075"/>
                <a:ext cx="195" cy="173"/>
              </a:xfrm>
              <a:custGeom>
                <a:avLst/>
                <a:gdLst>
                  <a:gd name="T0" fmla="*/ 26 w 195"/>
                  <a:gd name="T1" fmla="*/ 102 h 173"/>
                  <a:gd name="T2" fmla="*/ 104 w 195"/>
                  <a:gd name="T3" fmla="*/ 162 h 173"/>
                  <a:gd name="T4" fmla="*/ 128 w 195"/>
                  <a:gd name="T5" fmla="*/ 171 h 173"/>
                  <a:gd name="T6" fmla="*/ 152 w 195"/>
                  <a:gd name="T7" fmla="*/ 147 h 173"/>
                  <a:gd name="T8" fmla="*/ 185 w 195"/>
                  <a:gd name="T9" fmla="*/ 123 h 173"/>
                  <a:gd name="T10" fmla="*/ 188 w 195"/>
                  <a:gd name="T11" fmla="*/ 18 h 173"/>
                  <a:gd name="T12" fmla="*/ 143 w 195"/>
                  <a:gd name="T13" fmla="*/ 12 h 173"/>
                  <a:gd name="T14" fmla="*/ 98 w 195"/>
                  <a:gd name="T15" fmla="*/ 15 h 173"/>
                  <a:gd name="T16" fmla="*/ 62 w 195"/>
                  <a:gd name="T17" fmla="*/ 39 h 173"/>
                  <a:gd name="T18" fmla="*/ 14 w 195"/>
                  <a:gd name="T19" fmla="*/ 69 h 173"/>
                  <a:gd name="T20" fmla="*/ 5 w 195"/>
                  <a:gd name="T21" fmla="*/ 90 h 173"/>
                  <a:gd name="T22" fmla="*/ 44 w 195"/>
                  <a:gd name="T23" fmla="*/ 111 h 1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95"/>
                  <a:gd name="T37" fmla="*/ 0 h 173"/>
                  <a:gd name="T38" fmla="*/ 195 w 195"/>
                  <a:gd name="T39" fmla="*/ 173 h 1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95" h="173">
                    <a:moveTo>
                      <a:pt x="26" y="102"/>
                    </a:moveTo>
                    <a:cubicBezTo>
                      <a:pt x="56" y="126"/>
                      <a:pt x="87" y="151"/>
                      <a:pt x="104" y="162"/>
                    </a:cubicBezTo>
                    <a:cubicBezTo>
                      <a:pt x="121" y="173"/>
                      <a:pt x="120" y="173"/>
                      <a:pt x="128" y="171"/>
                    </a:cubicBezTo>
                    <a:cubicBezTo>
                      <a:pt x="136" y="169"/>
                      <a:pt x="143" y="155"/>
                      <a:pt x="152" y="147"/>
                    </a:cubicBezTo>
                    <a:cubicBezTo>
                      <a:pt x="161" y="139"/>
                      <a:pt x="179" y="144"/>
                      <a:pt x="185" y="123"/>
                    </a:cubicBezTo>
                    <a:cubicBezTo>
                      <a:pt x="191" y="102"/>
                      <a:pt x="195" y="36"/>
                      <a:pt x="188" y="18"/>
                    </a:cubicBezTo>
                    <a:cubicBezTo>
                      <a:pt x="181" y="0"/>
                      <a:pt x="158" y="13"/>
                      <a:pt x="143" y="12"/>
                    </a:cubicBezTo>
                    <a:cubicBezTo>
                      <a:pt x="128" y="11"/>
                      <a:pt x="111" y="11"/>
                      <a:pt x="98" y="15"/>
                    </a:cubicBezTo>
                    <a:cubicBezTo>
                      <a:pt x="85" y="19"/>
                      <a:pt x="76" y="30"/>
                      <a:pt x="62" y="39"/>
                    </a:cubicBezTo>
                    <a:cubicBezTo>
                      <a:pt x="48" y="48"/>
                      <a:pt x="23" y="61"/>
                      <a:pt x="14" y="69"/>
                    </a:cubicBezTo>
                    <a:cubicBezTo>
                      <a:pt x="5" y="77"/>
                      <a:pt x="0" y="83"/>
                      <a:pt x="5" y="90"/>
                    </a:cubicBezTo>
                    <a:cubicBezTo>
                      <a:pt x="10" y="97"/>
                      <a:pt x="38" y="107"/>
                      <a:pt x="44" y="111"/>
                    </a:cubicBezTo>
                  </a:path>
                </a:pathLst>
              </a:custGeom>
              <a:solidFill>
                <a:srgbClr val="993300"/>
              </a:solidFill>
              <a:ln w="9525">
                <a:solidFill>
                  <a:srgbClr val="000000"/>
                </a:solidFill>
                <a:round/>
                <a:headEnd/>
                <a:tailEnd/>
              </a:ln>
            </p:spPr>
            <p:txBody>
              <a:bodyPr/>
              <a:lstStyle/>
              <a:p>
                <a:endParaRPr lang="en-US"/>
              </a:p>
            </p:txBody>
          </p:sp>
          <p:sp>
            <p:nvSpPr>
              <p:cNvPr id="619" name="Oval 292"/>
              <p:cNvSpPr>
                <a:spLocks noChangeAspect="1" noChangeArrowheads="1"/>
              </p:cNvSpPr>
              <p:nvPr/>
            </p:nvSpPr>
            <p:spPr bwMode="auto">
              <a:xfrm>
                <a:off x="6918" y="3138"/>
                <a:ext cx="45" cy="36"/>
              </a:xfrm>
              <a:prstGeom prst="ellipse">
                <a:avLst/>
              </a:prstGeom>
              <a:solidFill>
                <a:srgbClr val="000000"/>
              </a:solidFill>
              <a:ln w="9525">
                <a:solidFill>
                  <a:srgbClr val="000000"/>
                </a:solidFill>
                <a:round/>
                <a:headEnd/>
                <a:tailEnd/>
              </a:ln>
            </p:spPr>
            <p:txBody>
              <a:bodyPr/>
              <a:lstStyle/>
              <a:p>
                <a:endParaRPr lang="en-GB"/>
              </a:p>
            </p:txBody>
          </p:sp>
        </p:grpSp>
        <p:sp>
          <p:nvSpPr>
            <p:cNvPr id="592" name="Text Box 293"/>
            <p:cNvSpPr txBox="1">
              <a:spLocks noChangeArrowheads="1"/>
            </p:cNvSpPr>
            <p:nvPr/>
          </p:nvSpPr>
          <p:spPr bwMode="auto">
            <a:xfrm>
              <a:off x="4579" y="2273"/>
              <a:ext cx="1096" cy="250"/>
            </a:xfrm>
            <a:prstGeom prst="rect">
              <a:avLst/>
            </a:prstGeom>
            <a:noFill/>
            <a:ln w="9525">
              <a:noFill/>
              <a:miter lim="800000"/>
              <a:headEnd/>
              <a:tailEnd/>
            </a:ln>
          </p:spPr>
          <p:txBody>
            <a:bodyPr wrap="none">
              <a:spAutoFit/>
            </a:bodyPr>
            <a:lstStyle/>
            <a:p>
              <a:r>
                <a:rPr lang="en-GB"/>
                <a:t>Bile caniculus</a:t>
              </a:r>
              <a:endParaRPr lang="en-US"/>
            </a:p>
          </p:txBody>
        </p:sp>
        <p:sp>
          <p:nvSpPr>
            <p:cNvPr id="593" name="Text Box 584"/>
            <p:cNvSpPr txBox="1">
              <a:spLocks noChangeArrowheads="1"/>
            </p:cNvSpPr>
            <p:nvPr/>
          </p:nvSpPr>
          <p:spPr bwMode="auto">
            <a:xfrm>
              <a:off x="2881" y="2018"/>
              <a:ext cx="731" cy="250"/>
            </a:xfrm>
            <a:prstGeom prst="rect">
              <a:avLst/>
            </a:prstGeom>
            <a:noFill/>
            <a:ln w="9525">
              <a:noFill/>
              <a:miter lim="800000"/>
              <a:headEnd/>
              <a:tailEnd/>
            </a:ln>
          </p:spPr>
          <p:txBody>
            <a:bodyPr wrap="none">
              <a:spAutoFit/>
            </a:bodyPr>
            <a:lstStyle/>
            <a:p>
              <a:r>
                <a:rPr lang="en-GB" dirty="0"/>
                <a:t>Sinusoid</a:t>
              </a:r>
              <a:endParaRPr lang="en-US" dirty="0"/>
            </a:p>
          </p:txBody>
        </p:sp>
        <p:sp>
          <p:nvSpPr>
            <p:cNvPr id="594" name="Line 585"/>
            <p:cNvSpPr>
              <a:spLocks noChangeShapeType="1"/>
            </p:cNvSpPr>
            <p:nvPr/>
          </p:nvSpPr>
          <p:spPr bwMode="auto">
            <a:xfrm>
              <a:off x="3644" y="2160"/>
              <a:ext cx="283" cy="0"/>
            </a:xfrm>
            <a:prstGeom prst="line">
              <a:avLst/>
            </a:prstGeom>
            <a:noFill/>
            <a:ln w="38100">
              <a:solidFill>
                <a:schemeClr val="tx1"/>
              </a:solidFill>
              <a:round/>
              <a:headEnd/>
              <a:tailEnd type="triangle" w="med" len="med"/>
            </a:ln>
          </p:spPr>
          <p:txBody>
            <a:bodyPr/>
            <a:lstStyle/>
            <a:p>
              <a:endParaRPr lang="en-US"/>
            </a:p>
          </p:txBody>
        </p:sp>
        <p:sp>
          <p:nvSpPr>
            <p:cNvPr id="595" name="Line 586"/>
            <p:cNvSpPr>
              <a:spLocks noChangeShapeType="1"/>
            </p:cNvSpPr>
            <p:nvPr/>
          </p:nvSpPr>
          <p:spPr bwMode="auto">
            <a:xfrm flipH="1" flipV="1">
              <a:off x="4154" y="2302"/>
              <a:ext cx="425" cy="113"/>
            </a:xfrm>
            <a:prstGeom prst="line">
              <a:avLst/>
            </a:prstGeom>
            <a:noFill/>
            <a:ln w="38100">
              <a:solidFill>
                <a:schemeClr val="tx1"/>
              </a:solidFill>
              <a:round/>
              <a:headEnd/>
              <a:tailEnd type="triangle" w="med" len="med"/>
            </a:ln>
          </p:spPr>
          <p:txBody>
            <a:bodyPr/>
            <a:lstStyle/>
            <a:p>
              <a:endParaRPr lang="en-US"/>
            </a:p>
          </p:txBody>
        </p:sp>
      </p:grpSp>
      <p:sp>
        <p:nvSpPr>
          <p:cNvPr id="884" name="Line 587"/>
          <p:cNvSpPr>
            <a:spLocks noChangeShapeType="1"/>
          </p:cNvSpPr>
          <p:nvPr/>
        </p:nvSpPr>
        <p:spPr bwMode="auto">
          <a:xfrm flipH="1" flipV="1">
            <a:off x="7089775" y="1268413"/>
            <a:ext cx="225425" cy="585787"/>
          </a:xfrm>
          <a:prstGeom prst="line">
            <a:avLst/>
          </a:prstGeom>
          <a:noFill/>
          <a:ln w="38100">
            <a:solidFill>
              <a:schemeClr val="tx1"/>
            </a:solidFill>
            <a:round/>
            <a:headEnd/>
            <a:tailEnd type="triangle" w="med" len="med"/>
          </a:ln>
        </p:spPr>
        <p:txBody>
          <a:bodyPr/>
          <a:lstStyle/>
          <a:p>
            <a:endParaRPr lang="en-US"/>
          </a:p>
        </p:txBody>
      </p:sp>
    </p:spTree>
    <p:extLst>
      <p:ext uri="{BB962C8B-B14F-4D97-AF65-F5344CB8AC3E}">
        <p14:creationId xmlns:p14="http://schemas.microsoft.com/office/powerpoint/2010/main" xmlns="" val="3209713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90"/>
                                        </p:tgtEl>
                                        <p:attrNameLst>
                                          <p:attrName>style.visibility</p:attrName>
                                        </p:attrNameLst>
                                      </p:cBhvr>
                                      <p:to>
                                        <p:strVal val="visible"/>
                                      </p:to>
                                    </p:set>
                                    <p:animEffect transition="in" filter="dissolve">
                                      <p:cBhvr>
                                        <p:cTn id="7" dur="500"/>
                                        <p:tgtEl>
                                          <p:spTgt spid="59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89"/>
                                        </p:tgtEl>
                                        <p:attrNameLst>
                                          <p:attrName>style.visibility</p:attrName>
                                        </p:attrNameLst>
                                      </p:cBhvr>
                                      <p:to>
                                        <p:strVal val="visible"/>
                                      </p:to>
                                    </p:set>
                                    <p:animEffect transition="in" filter="dissolve">
                                      <p:cBhvr>
                                        <p:cTn id="10" dur="500"/>
                                        <p:tgtEl>
                                          <p:spTgt spid="58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884"/>
                                        </p:tgtEl>
                                        <p:attrNameLst>
                                          <p:attrName>style.visibility</p:attrName>
                                        </p:attrNameLst>
                                      </p:cBhvr>
                                      <p:to>
                                        <p:strVal val="visible"/>
                                      </p:to>
                                    </p:set>
                                    <p:animEffect transition="in" filter="dissolve">
                                      <p:cBhvr>
                                        <p:cTn id="13" dur="500"/>
                                        <p:tgtEl>
                                          <p:spTgt spid="8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9" grpId="0"/>
      <p:bldP spid="88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xmlns="" val="7807727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 4. 2 The role of liver in regulating levels of nutrients in blood</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Nutrient levels fluctuate in the bloodstream – </a:t>
            </a:r>
            <a:r>
              <a:rPr lang="en-US" i="1" dirty="0" smtClean="0"/>
              <a:t>based on what?</a:t>
            </a:r>
          </a:p>
          <a:p>
            <a:r>
              <a:rPr lang="en-US" dirty="0" smtClean="0"/>
              <a:t>Excessively high nutrient levels could damage organs, especially the brain.</a:t>
            </a:r>
          </a:p>
          <a:p>
            <a:r>
              <a:rPr lang="en-US" dirty="0" smtClean="0"/>
              <a:t>The liver regulates blood nutrient levels before blood reaches the rest of the body.</a:t>
            </a:r>
            <a:endParaRPr lang="en-US" i="1" dirty="0" smtClean="0"/>
          </a:p>
          <a:p>
            <a:r>
              <a:rPr lang="en-US" dirty="0" smtClean="0"/>
              <a:t>Glucose and salts affect osmotic concentration of blood ( increased water in blood/hypertonic/harmful to brain cells). </a:t>
            </a:r>
          </a:p>
          <a:p>
            <a:r>
              <a:rPr lang="en-US" dirty="0" smtClean="0"/>
              <a:t>Excess amino acids and vitamins can be harmful</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250825" y="279400"/>
            <a:ext cx="3078163" cy="457200"/>
          </a:xfrm>
          <a:prstGeom prst="rect">
            <a:avLst/>
          </a:prstGeom>
          <a:noFill/>
          <a:ln w="9525">
            <a:noFill/>
            <a:miter lim="800000"/>
            <a:headEnd/>
            <a:tailEnd/>
          </a:ln>
        </p:spPr>
        <p:txBody>
          <a:bodyPr wrap="none">
            <a:spAutoFit/>
          </a:bodyPr>
          <a:lstStyle/>
          <a:p>
            <a:r>
              <a:rPr lang="en-GB" sz="2400" b="1"/>
              <a:t>Storage of nutrients</a:t>
            </a:r>
            <a:endParaRPr lang="en-US" sz="2400" b="1"/>
          </a:p>
        </p:txBody>
      </p:sp>
      <p:sp>
        <p:nvSpPr>
          <p:cNvPr id="5" name="Text Box 5"/>
          <p:cNvSpPr txBox="1">
            <a:spLocks noChangeArrowheads="1"/>
          </p:cNvSpPr>
          <p:nvPr/>
        </p:nvSpPr>
        <p:spPr bwMode="auto">
          <a:xfrm>
            <a:off x="790575" y="936625"/>
            <a:ext cx="7831138" cy="1187450"/>
          </a:xfrm>
          <a:prstGeom prst="rect">
            <a:avLst/>
          </a:prstGeom>
          <a:noFill/>
          <a:ln w="9525">
            <a:noFill/>
            <a:miter lim="800000"/>
            <a:headEnd/>
            <a:tailEnd/>
          </a:ln>
        </p:spPr>
        <p:txBody>
          <a:bodyPr>
            <a:spAutoFit/>
          </a:bodyPr>
          <a:lstStyle/>
          <a:p>
            <a:r>
              <a:rPr lang="en-GB" sz="2400"/>
              <a:t>Levels of nutrients in the body need to be controlled, otherwise they can rise to levels which can become harmful</a:t>
            </a:r>
            <a:endParaRPr lang="en-US" sz="2400"/>
          </a:p>
        </p:txBody>
      </p:sp>
      <p:sp>
        <p:nvSpPr>
          <p:cNvPr id="6" name="Text Box 6"/>
          <p:cNvSpPr txBox="1">
            <a:spLocks noChangeArrowheads="1"/>
          </p:cNvSpPr>
          <p:nvPr/>
        </p:nvSpPr>
        <p:spPr bwMode="auto">
          <a:xfrm>
            <a:off x="790575" y="2241550"/>
            <a:ext cx="7831138" cy="457200"/>
          </a:xfrm>
          <a:prstGeom prst="rect">
            <a:avLst/>
          </a:prstGeom>
          <a:noFill/>
          <a:ln w="9525">
            <a:noFill/>
            <a:miter lim="800000"/>
            <a:headEnd/>
            <a:tailEnd/>
          </a:ln>
        </p:spPr>
        <p:txBody>
          <a:bodyPr>
            <a:spAutoFit/>
          </a:bodyPr>
          <a:lstStyle/>
          <a:p>
            <a:pPr>
              <a:buFontTx/>
              <a:buChar char="•"/>
            </a:pPr>
            <a:r>
              <a:rPr lang="en-GB" sz="2400" dirty="0"/>
              <a:t> excess glucose causes osmotic stress</a:t>
            </a:r>
            <a:endParaRPr lang="en-US" sz="2400" dirty="0"/>
          </a:p>
        </p:txBody>
      </p:sp>
      <p:sp>
        <p:nvSpPr>
          <p:cNvPr id="7" name="Text Box 7"/>
          <p:cNvSpPr txBox="1">
            <a:spLocks noChangeArrowheads="1"/>
          </p:cNvSpPr>
          <p:nvPr/>
        </p:nvSpPr>
        <p:spPr bwMode="auto">
          <a:xfrm>
            <a:off x="790575" y="2746375"/>
            <a:ext cx="7831138" cy="457200"/>
          </a:xfrm>
          <a:prstGeom prst="rect">
            <a:avLst/>
          </a:prstGeom>
          <a:noFill/>
          <a:ln w="9525">
            <a:noFill/>
            <a:miter lim="800000"/>
            <a:headEnd/>
            <a:tailEnd/>
          </a:ln>
        </p:spPr>
        <p:txBody>
          <a:bodyPr>
            <a:spAutoFit/>
          </a:bodyPr>
          <a:lstStyle/>
          <a:p>
            <a:pPr>
              <a:buFontTx/>
              <a:buChar char="•"/>
            </a:pPr>
            <a:r>
              <a:rPr lang="en-GB" sz="2400" dirty="0"/>
              <a:t> excess iron can cause iron deposits in tissues</a:t>
            </a:r>
            <a:endParaRPr lang="en-US" sz="2400" dirty="0"/>
          </a:p>
        </p:txBody>
      </p:sp>
      <p:sp>
        <p:nvSpPr>
          <p:cNvPr id="8" name="Text Box 8"/>
          <p:cNvSpPr txBox="1">
            <a:spLocks noChangeArrowheads="1"/>
          </p:cNvSpPr>
          <p:nvPr/>
        </p:nvSpPr>
        <p:spPr bwMode="auto">
          <a:xfrm>
            <a:off x="790575" y="3276600"/>
            <a:ext cx="7831138" cy="1187450"/>
          </a:xfrm>
          <a:prstGeom prst="rect">
            <a:avLst/>
          </a:prstGeom>
          <a:noFill/>
          <a:ln w="9525">
            <a:noFill/>
            <a:miter lim="800000"/>
            <a:headEnd/>
            <a:tailEnd/>
          </a:ln>
        </p:spPr>
        <p:txBody>
          <a:bodyPr>
            <a:spAutoFit/>
          </a:bodyPr>
          <a:lstStyle/>
          <a:p>
            <a:pPr>
              <a:buFontTx/>
              <a:buChar char="•"/>
            </a:pPr>
            <a:r>
              <a:rPr lang="en-GB" sz="2400" dirty="0"/>
              <a:t> excess Vitamin D (</a:t>
            </a:r>
            <a:r>
              <a:rPr lang="en-GB" sz="2400" dirty="0" err="1"/>
              <a:t>calciferol</a:t>
            </a:r>
            <a:r>
              <a:rPr lang="en-GB" sz="2400" dirty="0"/>
              <a:t>) can cause elevated 	calcium levels, anorexia, nausea and kidney 	failure</a:t>
            </a:r>
            <a:endParaRPr lang="en-US" sz="2400" dirty="0"/>
          </a:p>
        </p:txBody>
      </p:sp>
      <p:sp>
        <p:nvSpPr>
          <p:cNvPr id="9" name="Text Box 9"/>
          <p:cNvSpPr txBox="1">
            <a:spLocks noChangeArrowheads="1"/>
          </p:cNvSpPr>
          <p:nvPr/>
        </p:nvSpPr>
        <p:spPr bwMode="auto">
          <a:xfrm>
            <a:off x="792163" y="4441825"/>
            <a:ext cx="7831137" cy="457200"/>
          </a:xfrm>
          <a:prstGeom prst="rect">
            <a:avLst/>
          </a:prstGeom>
          <a:noFill/>
          <a:ln w="9525">
            <a:noFill/>
            <a:miter lim="800000"/>
            <a:headEnd/>
            <a:tailEnd/>
          </a:ln>
        </p:spPr>
        <p:txBody>
          <a:bodyPr>
            <a:spAutoFit/>
          </a:bodyPr>
          <a:lstStyle/>
          <a:p>
            <a:pPr>
              <a:buFontTx/>
              <a:buChar char="•"/>
            </a:pPr>
            <a:r>
              <a:rPr lang="en-GB" sz="2400"/>
              <a:t> excess Vitamin A (retinol) can be fatal</a:t>
            </a:r>
            <a:endParaRPr lang="en-US" sz="2400"/>
          </a:p>
        </p:txBody>
      </p:sp>
      <p:sp>
        <p:nvSpPr>
          <p:cNvPr id="10" name="Text Box 10"/>
          <p:cNvSpPr txBox="1">
            <a:spLocks noChangeArrowheads="1"/>
          </p:cNvSpPr>
          <p:nvPr/>
        </p:nvSpPr>
        <p:spPr bwMode="auto">
          <a:xfrm>
            <a:off x="792163" y="4856163"/>
            <a:ext cx="8010525" cy="822325"/>
          </a:xfrm>
          <a:prstGeom prst="rect">
            <a:avLst/>
          </a:prstGeom>
          <a:noFill/>
          <a:ln w="9525">
            <a:noFill/>
            <a:miter lim="800000"/>
            <a:headEnd/>
            <a:tailEnd/>
          </a:ln>
        </p:spPr>
        <p:txBody>
          <a:bodyPr>
            <a:spAutoFit/>
          </a:bodyPr>
          <a:lstStyle/>
          <a:p>
            <a:r>
              <a:rPr lang="en-GB" sz="2400"/>
              <a:t>	30 – 90 g of polar bear liver contains enough 	Vitamin A to kill a human if eaten in one meal</a:t>
            </a:r>
            <a:endParaRPr 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ssolv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dirty="0" smtClean="0"/>
              <a:t>H 4.3 Role of liver in storage of nutrients</a:t>
            </a:r>
            <a:endParaRPr lang="en-US" dirty="0"/>
          </a:p>
        </p:txBody>
      </p:sp>
      <p:sp>
        <p:nvSpPr>
          <p:cNvPr id="4" name="Text Box 4"/>
          <p:cNvSpPr txBox="1">
            <a:spLocks noChangeArrowheads="1"/>
          </p:cNvSpPr>
          <p:nvPr/>
        </p:nvSpPr>
        <p:spPr bwMode="auto">
          <a:xfrm>
            <a:off x="409575" y="1008062"/>
            <a:ext cx="8326437" cy="822325"/>
          </a:xfrm>
          <a:prstGeom prst="rect">
            <a:avLst/>
          </a:prstGeom>
          <a:noFill/>
          <a:ln w="9525">
            <a:noFill/>
            <a:miter lim="800000"/>
            <a:headEnd/>
            <a:tailEnd/>
          </a:ln>
        </p:spPr>
        <p:txBody>
          <a:bodyPr>
            <a:spAutoFit/>
          </a:bodyPr>
          <a:lstStyle/>
          <a:p>
            <a:r>
              <a:rPr lang="en-GB" sz="2400" dirty="0"/>
              <a:t>The </a:t>
            </a:r>
            <a:r>
              <a:rPr lang="en-GB" sz="2400" dirty="0" err="1"/>
              <a:t>hepatocytes</a:t>
            </a:r>
            <a:r>
              <a:rPr lang="en-GB" sz="2400" dirty="0"/>
              <a:t> of the liver control levels of iron, Vitamin A and Vitamin D by:</a:t>
            </a:r>
            <a:endParaRPr lang="en-US" sz="2400" dirty="0"/>
          </a:p>
        </p:txBody>
      </p:sp>
      <p:sp>
        <p:nvSpPr>
          <p:cNvPr id="5" name="Text Box 5"/>
          <p:cNvSpPr txBox="1">
            <a:spLocks noChangeArrowheads="1"/>
          </p:cNvSpPr>
          <p:nvPr/>
        </p:nvSpPr>
        <p:spPr bwMode="auto">
          <a:xfrm>
            <a:off x="973137" y="2076450"/>
            <a:ext cx="7762875" cy="822325"/>
          </a:xfrm>
          <a:prstGeom prst="rect">
            <a:avLst/>
          </a:prstGeom>
          <a:noFill/>
          <a:ln w="9525">
            <a:noFill/>
            <a:miter lim="800000"/>
            <a:headEnd/>
            <a:tailEnd/>
          </a:ln>
        </p:spPr>
        <p:txBody>
          <a:bodyPr>
            <a:spAutoFit/>
          </a:bodyPr>
          <a:lstStyle/>
          <a:p>
            <a:pPr>
              <a:buFontTx/>
              <a:buChar char="•"/>
            </a:pPr>
            <a:r>
              <a:rPr lang="en-GB" sz="2400"/>
              <a:t> Absorbing and storing each nutrient when it is in 	excess</a:t>
            </a:r>
            <a:endParaRPr lang="en-US" sz="2400"/>
          </a:p>
        </p:txBody>
      </p:sp>
      <p:sp>
        <p:nvSpPr>
          <p:cNvPr id="6" name="Text Box 6"/>
          <p:cNvSpPr txBox="1">
            <a:spLocks noChangeArrowheads="1"/>
          </p:cNvSpPr>
          <p:nvPr/>
        </p:nvSpPr>
        <p:spPr bwMode="auto">
          <a:xfrm>
            <a:off x="973137" y="2930525"/>
            <a:ext cx="7762875" cy="822325"/>
          </a:xfrm>
          <a:prstGeom prst="rect">
            <a:avLst/>
          </a:prstGeom>
          <a:noFill/>
          <a:ln w="9525">
            <a:noFill/>
            <a:miter lim="800000"/>
            <a:headEnd/>
            <a:tailEnd/>
          </a:ln>
        </p:spPr>
        <p:txBody>
          <a:bodyPr>
            <a:spAutoFit/>
          </a:bodyPr>
          <a:lstStyle/>
          <a:p>
            <a:pPr>
              <a:buFontTx/>
              <a:buChar char="•"/>
            </a:pPr>
            <a:r>
              <a:rPr lang="en-GB" sz="2400"/>
              <a:t> Releasing the nutrient into the blood stream when 	levels start to drop </a:t>
            </a:r>
            <a:endParaRPr lang="en-US" sz="2400"/>
          </a:p>
        </p:txBody>
      </p:sp>
      <p:sp>
        <p:nvSpPr>
          <p:cNvPr id="7" name="Text Box 7"/>
          <p:cNvSpPr txBox="1">
            <a:spLocks noChangeArrowheads="1"/>
          </p:cNvSpPr>
          <p:nvPr/>
        </p:nvSpPr>
        <p:spPr bwMode="auto">
          <a:xfrm>
            <a:off x="387350" y="4113212"/>
            <a:ext cx="5043487" cy="457200"/>
          </a:xfrm>
          <a:prstGeom prst="rect">
            <a:avLst/>
          </a:prstGeom>
          <a:noFill/>
          <a:ln w="9525">
            <a:noFill/>
            <a:miter lim="800000"/>
            <a:headEnd/>
            <a:tailEnd/>
          </a:ln>
        </p:spPr>
        <p:txBody>
          <a:bodyPr wrap="none">
            <a:spAutoFit/>
          </a:bodyPr>
          <a:lstStyle/>
          <a:p>
            <a:r>
              <a:rPr lang="en-GB" sz="2400" b="1" dirty="0"/>
              <a:t>Synthesis of important chemicals</a:t>
            </a:r>
            <a:endParaRPr lang="en-US" sz="2400" b="1" dirty="0"/>
          </a:p>
        </p:txBody>
      </p:sp>
      <p:sp>
        <p:nvSpPr>
          <p:cNvPr id="8" name="Text Box 9"/>
          <p:cNvSpPr txBox="1">
            <a:spLocks noChangeArrowheads="1"/>
          </p:cNvSpPr>
          <p:nvPr/>
        </p:nvSpPr>
        <p:spPr bwMode="auto">
          <a:xfrm>
            <a:off x="838200" y="4743450"/>
            <a:ext cx="7831137" cy="822325"/>
          </a:xfrm>
          <a:prstGeom prst="rect">
            <a:avLst/>
          </a:prstGeom>
          <a:noFill/>
          <a:ln w="9525">
            <a:noFill/>
            <a:miter lim="800000"/>
            <a:headEnd/>
            <a:tailEnd/>
          </a:ln>
        </p:spPr>
        <p:txBody>
          <a:bodyPr>
            <a:spAutoFit/>
          </a:bodyPr>
          <a:lstStyle/>
          <a:p>
            <a:r>
              <a:rPr lang="en-GB" sz="2400"/>
              <a:t>		  important for cell membranes, bile and 	steroid synthesis</a:t>
            </a:r>
            <a:endParaRPr lang="en-US" sz="2400"/>
          </a:p>
        </p:txBody>
      </p:sp>
      <p:sp>
        <p:nvSpPr>
          <p:cNvPr id="9" name="Text Box 10"/>
          <p:cNvSpPr txBox="1">
            <a:spLocks noChangeArrowheads="1"/>
          </p:cNvSpPr>
          <p:nvPr/>
        </p:nvSpPr>
        <p:spPr bwMode="auto">
          <a:xfrm>
            <a:off x="838200" y="5599112"/>
            <a:ext cx="7831137" cy="457200"/>
          </a:xfrm>
          <a:prstGeom prst="rect">
            <a:avLst/>
          </a:prstGeom>
          <a:noFill/>
          <a:ln w="9525">
            <a:noFill/>
            <a:miter lim="800000"/>
            <a:headEnd/>
            <a:tailEnd/>
          </a:ln>
        </p:spPr>
        <p:txBody>
          <a:bodyPr>
            <a:spAutoFit/>
          </a:bodyPr>
          <a:lstStyle/>
          <a:p>
            <a:r>
              <a:rPr lang="en-GB" sz="2400"/>
              <a:t>	Some cholesterol is absorbed from food</a:t>
            </a:r>
            <a:endParaRPr lang="en-US" sz="2400"/>
          </a:p>
        </p:txBody>
      </p:sp>
      <p:sp>
        <p:nvSpPr>
          <p:cNvPr id="10" name="Text Box 11"/>
          <p:cNvSpPr txBox="1">
            <a:spLocks noChangeArrowheads="1"/>
          </p:cNvSpPr>
          <p:nvPr/>
        </p:nvSpPr>
        <p:spPr bwMode="auto">
          <a:xfrm>
            <a:off x="838200" y="6035675"/>
            <a:ext cx="7831137" cy="830997"/>
          </a:xfrm>
          <a:prstGeom prst="rect">
            <a:avLst/>
          </a:prstGeom>
          <a:noFill/>
          <a:ln w="9525">
            <a:noFill/>
            <a:miter lim="800000"/>
            <a:headEnd/>
            <a:tailEnd/>
          </a:ln>
        </p:spPr>
        <p:txBody>
          <a:bodyPr>
            <a:spAutoFit/>
          </a:bodyPr>
          <a:lstStyle/>
          <a:p>
            <a:r>
              <a:rPr lang="en-GB" sz="2400" dirty="0"/>
              <a:t>	The majority of the body’s cholesterol is 	synthesised by the </a:t>
            </a:r>
            <a:r>
              <a:rPr lang="en-GB" sz="2400" dirty="0" smtClean="0"/>
              <a:t>liver and used in bile</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ssolv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250825" y="188913"/>
            <a:ext cx="6451600" cy="457200"/>
          </a:xfrm>
          <a:prstGeom prst="rect">
            <a:avLst/>
          </a:prstGeom>
          <a:noFill/>
          <a:ln w="9525">
            <a:noFill/>
            <a:miter lim="800000"/>
            <a:headEnd/>
            <a:tailEnd/>
          </a:ln>
        </p:spPr>
        <p:txBody>
          <a:bodyPr wrap="none">
            <a:spAutoFit/>
          </a:bodyPr>
          <a:lstStyle/>
          <a:p>
            <a:r>
              <a:rPr lang="en-GB" sz="2400" b="1"/>
              <a:t>Synthesis of important chemicals </a:t>
            </a:r>
            <a:r>
              <a:rPr lang="en-GB" sz="2400"/>
              <a:t>continued</a:t>
            </a:r>
            <a:endParaRPr lang="en-US" sz="2400" b="1"/>
          </a:p>
        </p:txBody>
      </p:sp>
      <p:sp>
        <p:nvSpPr>
          <p:cNvPr id="5" name="Text Box 6"/>
          <p:cNvSpPr txBox="1">
            <a:spLocks noChangeArrowheads="1"/>
          </p:cNvSpPr>
          <p:nvPr/>
        </p:nvSpPr>
        <p:spPr bwMode="auto">
          <a:xfrm>
            <a:off x="476250" y="773113"/>
            <a:ext cx="7831138" cy="822325"/>
          </a:xfrm>
          <a:prstGeom prst="rect">
            <a:avLst/>
          </a:prstGeom>
          <a:noFill/>
          <a:ln w="9525">
            <a:noFill/>
            <a:miter lim="800000"/>
            <a:headEnd/>
            <a:tailEnd/>
          </a:ln>
        </p:spPr>
        <p:txBody>
          <a:bodyPr>
            <a:spAutoFit/>
          </a:bodyPr>
          <a:lstStyle/>
          <a:p>
            <a:r>
              <a:rPr lang="en-GB" sz="2400"/>
              <a:t>		       hepatocytes produce 90% of plasma 	proteins</a:t>
            </a:r>
            <a:endParaRPr lang="en-US" sz="2400"/>
          </a:p>
        </p:txBody>
      </p:sp>
      <p:sp>
        <p:nvSpPr>
          <p:cNvPr id="6" name="Text Box 9"/>
          <p:cNvSpPr txBox="1">
            <a:spLocks noChangeArrowheads="1"/>
          </p:cNvSpPr>
          <p:nvPr/>
        </p:nvSpPr>
        <p:spPr bwMode="auto">
          <a:xfrm>
            <a:off x="296863" y="1627188"/>
            <a:ext cx="4494212" cy="457200"/>
          </a:xfrm>
          <a:prstGeom prst="rect">
            <a:avLst/>
          </a:prstGeom>
          <a:noFill/>
          <a:ln w="9525">
            <a:noFill/>
            <a:miter lim="800000"/>
            <a:headEnd/>
            <a:tailEnd/>
          </a:ln>
        </p:spPr>
        <p:txBody>
          <a:bodyPr wrap="none">
            <a:spAutoFit/>
          </a:bodyPr>
          <a:lstStyle/>
          <a:p>
            <a:pPr>
              <a:buFontTx/>
              <a:buChar char="•"/>
            </a:pPr>
            <a:r>
              <a:rPr lang="en-GB" sz="2400"/>
              <a:t> The main plasma proteins are:</a:t>
            </a:r>
            <a:endParaRPr lang="en-US" sz="2400"/>
          </a:p>
        </p:txBody>
      </p:sp>
      <p:sp>
        <p:nvSpPr>
          <p:cNvPr id="7" name="Text Box 10"/>
          <p:cNvSpPr txBox="1">
            <a:spLocks noChangeArrowheads="1"/>
          </p:cNvSpPr>
          <p:nvPr/>
        </p:nvSpPr>
        <p:spPr bwMode="auto">
          <a:xfrm>
            <a:off x="1023938" y="2079625"/>
            <a:ext cx="7869237" cy="822325"/>
          </a:xfrm>
          <a:prstGeom prst="rect">
            <a:avLst/>
          </a:prstGeom>
          <a:noFill/>
          <a:ln w="9525">
            <a:noFill/>
            <a:miter lim="800000"/>
            <a:headEnd/>
            <a:tailEnd/>
          </a:ln>
        </p:spPr>
        <p:txBody>
          <a:bodyPr>
            <a:spAutoFit/>
          </a:bodyPr>
          <a:lstStyle/>
          <a:p>
            <a:pPr>
              <a:buFont typeface="Wingdings" pitchFamily="2" charset="2"/>
              <a:buChar char="§"/>
            </a:pPr>
            <a:r>
              <a:rPr lang="en-GB" sz="2400"/>
              <a:t> albumin – maintains osmotic pressure and carries 	molecules of low solubility</a:t>
            </a:r>
            <a:endParaRPr lang="en-US" sz="2400"/>
          </a:p>
        </p:txBody>
      </p:sp>
      <p:sp>
        <p:nvSpPr>
          <p:cNvPr id="8" name="Text Box 11"/>
          <p:cNvSpPr txBox="1">
            <a:spLocks noChangeArrowheads="1"/>
          </p:cNvSpPr>
          <p:nvPr/>
        </p:nvSpPr>
        <p:spPr bwMode="auto">
          <a:xfrm>
            <a:off x="1016000" y="2938463"/>
            <a:ext cx="7877175" cy="457200"/>
          </a:xfrm>
          <a:prstGeom prst="rect">
            <a:avLst/>
          </a:prstGeom>
          <a:noFill/>
          <a:ln w="9525">
            <a:noFill/>
            <a:miter lim="800000"/>
            <a:headEnd/>
            <a:tailEnd/>
          </a:ln>
        </p:spPr>
        <p:txBody>
          <a:bodyPr>
            <a:spAutoFit/>
          </a:bodyPr>
          <a:lstStyle/>
          <a:p>
            <a:pPr>
              <a:buFont typeface="Wingdings" pitchFamily="2" charset="2"/>
              <a:buChar char="§"/>
            </a:pPr>
            <a:r>
              <a:rPr lang="en-GB" sz="2400"/>
              <a:t> fibrinogen – involved in clotting</a:t>
            </a:r>
            <a:endParaRPr lang="en-US" sz="2400"/>
          </a:p>
        </p:txBody>
      </p:sp>
      <p:sp>
        <p:nvSpPr>
          <p:cNvPr id="9" name="Text Box 12"/>
          <p:cNvSpPr txBox="1">
            <a:spLocks noChangeArrowheads="1"/>
          </p:cNvSpPr>
          <p:nvPr/>
        </p:nvSpPr>
        <p:spPr bwMode="auto">
          <a:xfrm>
            <a:off x="1016000" y="3516313"/>
            <a:ext cx="7877175" cy="1187450"/>
          </a:xfrm>
          <a:prstGeom prst="rect">
            <a:avLst/>
          </a:prstGeom>
          <a:noFill/>
          <a:ln w="9525">
            <a:noFill/>
            <a:miter lim="800000"/>
            <a:headEnd/>
            <a:tailEnd/>
          </a:ln>
        </p:spPr>
        <p:txBody>
          <a:bodyPr>
            <a:spAutoFit/>
          </a:bodyPr>
          <a:lstStyle/>
          <a:p>
            <a:pPr>
              <a:buFont typeface="Wingdings" pitchFamily="2" charset="2"/>
              <a:buChar char="§"/>
            </a:pPr>
            <a:r>
              <a:rPr lang="en-GB" sz="2400"/>
              <a:t> globulins – have a wide variety functions including the 	transport of iron and sex hormones, preventing 	oxidation and immune responses</a:t>
            </a:r>
            <a:endParaRPr lang="en-US" sz="2400"/>
          </a:p>
        </p:txBody>
      </p:sp>
      <p:sp>
        <p:nvSpPr>
          <p:cNvPr id="10" name="Text Box 13"/>
          <p:cNvSpPr txBox="1">
            <a:spLocks noChangeArrowheads="1"/>
          </p:cNvSpPr>
          <p:nvPr/>
        </p:nvSpPr>
        <p:spPr bwMode="auto">
          <a:xfrm>
            <a:off x="339725" y="4868863"/>
            <a:ext cx="7877175" cy="822325"/>
          </a:xfrm>
          <a:prstGeom prst="rect">
            <a:avLst/>
          </a:prstGeom>
          <a:noFill/>
          <a:ln w="9525">
            <a:noFill/>
            <a:miter lim="800000"/>
            <a:headEnd/>
            <a:tailEnd/>
          </a:ln>
        </p:spPr>
        <p:txBody>
          <a:bodyPr>
            <a:spAutoFit/>
          </a:bodyPr>
          <a:lstStyle/>
          <a:p>
            <a:pPr>
              <a:buFontTx/>
              <a:buChar char="•"/>
            </a:pPr>
            <a:r>
              <a:rPr lang="en-GB" sz="2400"/>
              <a:t> Hepatocytes produce albumin, fibrinogen and most 	globulins except immunoglobulins</a:t>
            </a:r>
            <a:endParaRPr 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ssolv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76202" y="152400"/>
            <a:ext cx="8915398" cy="6510337"/>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240</TotalTime>
  <Words>1090</Words>
  <Application>Microsoft Office PowerPoint</Application>
  <PresentationFormat>On-screen Show (4:3)</PresentationFormat>
  <Paragraphs>108</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H 4 Functions of the liver</vt:lpstr>
      <vt:lpstr>Slide 2</vt:lpstr>
      <vt:lpstr>Circulation in the Liver</vt:lpstr>
      <vt:lpstr>Slide 4</vt:lpstr>
      <vt:lpstr>H 4. 2 The role of liver in regulating levels of nutrients in blood</vt:lpstr>
      <vt:lpstr>Slide 6</vt:lpstr>
      <vt:lpstr>H 4.3 Role of liver in storage of nutrients</vt:lpstr>
      <vt:lpstr>Slide 8</vt:lpstr>
      <vt:lpstr>Slide 9</vt:lpstr>
      <vt:lpstr>H 4. 5 Role of liver in detoxification</vt:lpstr>
      <vt:lpstr>H 4. 6 Erythrocyte and hemoglobin breakdown</vt:lpstr>
      <vt:lpstr>Slide 12</vt:lpstr>
      <vt:lpstr>A healthy liver and liver with cirrhosis</vt:lpstr>
      <vt:lpstr>H 4. 7Alcohol and Liver Damage</vt:lpstr>
      <vt:lpstr>Slide 15</vt:lpstr>
      <vt:lpstr>3 Functions of the Liver</vt:lpstr>
      <vt:lpstr>Storage Functions of the Liver</vt:lpstr>
      <vt:lpstr>Storage Functions of the Liver</vt:lpstr>
      <vt:lpstr>Recycling RBCs</vt:lpstr>
      <vt:lpstr>Metabolism of Alcohol</vt:lpstr>
      <vt:lpstr>Stages in alcoholic liver disease</vt:lpstr>
      <vt:lpstr>Stages in alcoholic liver disease</vt:lpstr>
      <vt:lpstr>Stages in alcoholic liver disease</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Saraswathy T R</dc:creator>
  <cp:lastModifiedBy>trsaraswathy</cp:lastModifiedBy>
  <cp:revision>19</cp:revision>
  <dcterms:created xsi:type="dcterms:W3CDTF">2011-09-18T09:41:48Z</dcterms:created>
  <dcterms:modified xsi:type="dcterms:W3CDTF">2011-09-24T18:48:32Z</dcterms:modified>
</cp:coreProperties>
</file>